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45"/>
  </p:notesMasterIdLst>
  <p:sldIdLst>
    <p:sldId id="296" r:id="rId2"/>
    <p:sldId id="307" r:id="rId3"/>
    <p:sldId id="313" r:id="rId4"/>
    <p:sldId id="309" r:id="rId5"/>
    <p:sldId id="310" r:id="rId6"/>
    <p:sldId id="311" r:id="rId7"/>
    <p:sldId id="312" r:id="rId8"/>
    <p:sldId id="256" r:id="rId9"/>
    <p:sldId id="257" r:id="rId10"/>
    <p:sldId id="258" r:id="rId11"/>
    <p:sldId id="259" r:id="rId12"/>
    <p:sldId id="261" r:id="rId13"/>
    <p:sldId id="260" r:id="rId14"/>
    <p:sldId id="262" r:id="rId15"/>
    <p:sldId id="263" r:id="rId16"/>
    <p:sldId id="265" r:id="rId17"/>
    <p:sldId id="267" r:id="rId18"/>
    <p:sldId id="269" r:id="rId19"/>
    <p:sldId id="270" r:id="rId20"/>
    <p:sldId id="271" r:id="rId21"/>
    <p:sldId id="272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3" r:id="rId33"/>
    <p:sldId id="294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295" r:id="rId44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B3C5C6-5302-471C-9674-CFCFDE66E9CE}" type="doc">
      <dgm:prSet loTypeId="urn:microsoft.com/office/officeart/2005/8/layout/cycle4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7F0E8AE-FE75-4F49-AAEC-1265032EF11F}">
      <dgm:prSet phldrT="[Текст]"/>
      <dgm:spPr/>
      <dgm:t>
        <a:bodyPr/>
        <a:lstStyle/>
        <a:p>
          <a:r>
            <a:rPr lang="ru-RU" dirty="0" smtClean="0"/>
            <a:t>Экология почвы</a:t>
          </a:r>
          <a:endParaRPr lang="ru-RU" dirty="0"/>
        </a:p>
      </dgm:t>
    </dgm:pt>
    <dgm:pt modelId="{EA5D5624-8917-47A6-BDA3-69B7F8782EC5}" type="parTrans" cxnId="{08A91B7E-FB35-42DC-ADF7-6BD3E3AB4229}">
      <dgm:prSet/>
      <dgm:spPr/>
      <dgm:t>
        <a:bodyPr/>
        <a:lstStyle/>
        <a:p>
          <a:endParaRPr lang="ru-RU"/>
        </a:p>
      </dgm:t>
    </dgm:pt>
    <dgm:pt modelId="{7F8F5963-B3E7-4850-8490-E2E3123A2B34}" type="sibTrans" cxnId="{08A91B7E-FB35-42DC-ADF7-6BD3E3AB4229}">
      <dgm:prSet/>
      <dgm:spPr/>
      <dgm:t>
        <a:bodyPr/>
        <a:lstStyle/>
        <a:p>
          <a:endParaRPr lang="ru-RU"/>
        </a:p>
      </dgm:t>
    </dgm:pt>
    <dgm:pt modelId="{CBFB8D5C-C08B-4698-8B22-60EDCE6588DC}">
      <dgm:prSet phldrT="[Текст]"/>
      <dgm:spPr/>
      <dgm:t>
        <a:bodyPr/>
        <a:lstStyle/>
        <a:p>
          <a:r>
            <a:rPr lang="ru-RU" dirty="0" smtClean="0"/>
            <a:t>Борьба с опустыниванием</a:t>
          </a:r>
          <a:endParaRPr lang="ru-RU" dirty="0"/>
        </a:p>
      </dgm:t>
    </dgm:pt>
    <dgm:pt modelId="{7D329709-ADBA-47C3-B386-D6D80EFE159E}" type="parTrans" cxnId="{E4BD34EC-97CA-4C6F-9DEE-DCB3B048CC7D}">
      <dgm:prSet/>
      <dgm:spPr/>
      <dgm:t>
        <a:bodyPr/>
        <a:lstStyle/>
        <a:p>
          <a:endParaRPr lang="ru-RU"/>
        </a:p>
      </dgm:t>
    </dgm:pt>
    <dgm:pt modelId="{899AA6DF-F75A-48DC-AFA3-38265CDE249C}" type="sibTrans" cxnId="{E4BD34EC-97CA-4C6F-9DEE-DCB3B048CC7D}">
      <dgm:prSet/>
      <dgm:spPr/>
      <dgm:t>
        <a:bodyPr/>
        <a:lstStyle/>
        <a:p>
          <a:endParaRPr lang="ru-RU"/>
        </a:p>
      </dgm:t>
    </dgm:pt>
    <dgm:pt modelId="{6FCB7A7C-CAA5-4A50-8AAE-EC0A550C93D7}">
      <dgm:prSet phldrT="[Текст]"/>
      <dgm:spPr/>
      <dgm:t>
        <a:bodyPr/>
        <a:lstStyle/>
        <a:p>
          <a:r>
            <a:rPr lang="ru-RU" dirty="0" smtClean="0"/>
            <a:t>Экология воздуха</a:t>
          </a:r>
          <a:endParaRPr lang="ru-RU" dirty="0"/>
        </a:p>
      </dgm:t>
    </dgm:pt>
    <dgm:pt modelId="{7FE2091C-5D20-4EA5-94EB-D783AB515235}" type="parTrans" cxnId="{707B8D7F-2DE7-41D9-8394-BBF0C8739164}">
      <dgm:prSet/>
      <dgm:spPr/>
      <dgm:t>
        <a:bodyPr/>
        <a:lstStyle/>
        <a:p>
          <a:endParaRPr lang="ru-RU"/>
        </a:p>
      </dgm:t>
    </dgm:pt>
    <dgm:pt modelId="{83AB9C83-61A1-4E0E-B1CD-33F51F6D9282}" type="sibTrans" cxnId="{707B8D7F-2DE7-41D9-8394-BBF0C8739164}">
      <dgm:prSet/>
      <dgm:spPr/>
      <dgm:t>
        <a:bodyPr/>
        <a:lstStyle/>
        <a:p>
          <a:endParaRPr lang="ru-RU"/>
        </a:p>
      </dgm:t>
    </dgm:pt>
    <dgm:pt modelId="{38C6DC9E-EB65-42E9-B4B6-C948929AEFF3}">
      <dgm:prSet phldrT="[Текст]"/>
      <dgm:spPr/>
      <dgm:t>
        <a:bodyPr/>
        <a:lstStyle/>
        <a:p>
          <a:r>
            <a:rPr lang="ru-RU" dirty="0" smtClean="0"/>
            <a:t>Фиксация углеродного следа</a:t>
          </a:r>
          <a:endParaRPr lang="ru-RU" dirty="0"/>
        </a:p>
      </dgm:t>
    </dgm:pt>
    <dgm:pt modelId="{FE819F0A-2256-47DF-8A60-FFBD109AFABA}" type="parTrans" cxnId="{F88A2B14-D2AC-4DA9-98FC-533F7B7ED35A}">
      <dgm:prSet/>
      <dgm:spPr/>
      <dgm:t>
        <a:bodyPr/>
        <a:lstStyle/>
        <a:p>
          <a:endParaRPr lang="ru-RU"/>
        </a:p>
      </dgm:t>
    </dgm:pt>
    <dgm:pt modelId="{D39011EC-8C35-46C2-8DE6-D84772898DBD}" type="sibTrans" cxnId="{F88A2B14-D2AC-4DA9-98FC-533F7B7ED35A}">
      <dgm:prSet/>
      <dgm:spPr/>
      <dgm:t>
        <a:bodyPr/>
        <a:lstStyle/>
        <a:p>
          <a:endParaRPr lang="ru-RU"/>
        </a:p>
      </dgm:t>
    </dgm:pt>
    <dgm:pt modelId="{73E6A4A1-7B20-481E-B19D-C83A2EC30C38}">
      <dgm:prSet phldrT="[Текст]"/>
      <dgm:spPr/>
      <dgm:t>
        <a:bodyPr/>
        <a:lstStyle/>
        <a:p>
          <a:r>
            <a:rPr lang="ru-RU" dirty="0" smtClean="0"/>
            <a:t>Экономика</a:t>
          </a:r>
          <a:endParaRPr lang="ru-RU" dirty="0"/>
        </a:p>
      </dgm:t>
    </dgm:pt>
    <dgm:pt modelId="{554C6561-5BD4-4D5A-830A-BFB0A8FFBC38}" type="parTrans" cxnId="{94D2DD12-9331-46F9-A138-F9DD83200764}">
      <dgm:prSet/>
      <dgm:spPr/>
      <dgm:t>
        <a:bodyPr/>
        <a:lstStyle/>
        <a:p>
          <a:endParaRPr lang="ru-RU"/>
        </a:p>
      </dgm:t>
    </dgm:pt>
    <dgm:pt modelId="{24A1251A-E32E-46FA-A931-45C3F31AFA53}" type="sibTrans" cxnId="{94D2DD12-9331-46F9-A138-F9DD83200764}">
      <dgm:prSet/>
      <dgm:spPr/>
      <dgm:t>
        <a:bodyPr/>
        <a:lstStyle/>
        <a:p>
          <a:endParaRPr lang="ru-RU"/>
        </a:p>
      </dgm:t>
    </dgm:pt>
    <dgm:pt modelId="{D42D04C7-0CBD-4A7B-B746-AA31428FDB66}">
      <dgm:prSet phldrT="[Текст]"/>
      <dgm:spPr/>
      <dgm:t>
        <a:bodyPr/>
        <a:lstStyle/>
        <a:p>
          <a:pPr algn="r"/>
          <a:r>
            <a:rPr lang="ru-RU" dirty="0" smtClean="0"/>
            <a:t>Создание сырьевой базы для производства целлюлозы</a:t>
          </a:r>
          <a:endParaRPr lang="ru-RU" dirty="0"/>
        </a:p>
      </dgm:t>
    </dgm:pt>
    <dgm:pt modelId="{B78953E6-CA8F-42C5-9EF7-4C62A1517FAF}" type="parTrans" cxnId="{834CD857-06C0-470F-8CA7-993495B79C0D}">
      <dgm:prSet/>
      <dgm:spPr/>
      <dgm:t>
        <a:bodyPr/>
        <a:lstStyle/>
        <a:p>
          <a:endParaRPr lang="ru-RU"/>
        </a:p>
      </dgm:t>
    </dgm:pt>
    <dgm:pt modelId="{7195D1DE-BB0C-46AC-BE30-DDC1B4A2BA61}" type="sibTrans" cxnId="{834CD857-06C0-470F-8CA7-993495B79C0D}">
      <dgm:prSet/>
      <dgm:spPr/>
      <dgm:t>
        <a:bodyPr/>
        <a:lstStyle/>
        <a:p>
          <a:endParaRPr lang="ru-RU"/>
        </a:p>
      </dgm:t>
    </dgm:pt>
    <dgm:pt modelId="{BEC20C60-1DA8-4ADB-B8DE-71EC38394239}">
      <dgm:prSet phldrT="[Текст]"/>
      <dgm:spPr/>
      <dgm:t>
        <a:bodyPr/>
        <a:lstStyle/>
        <a:p>
          <a:r>
            <a:rPr lang="ru-RU" dirty="0" smtClean="0"/>
            <a:t>Сельское хозяйство</a:t>
          </a:r>
          <a:endParaRPr lang="ru-RU" dirty="0"/>
        </a:p>
      </dgm:t>
    </dgm:pt>
    <dgm:pt modelId="{A8300013-9656-489F-BB86-C8C15191002C}" type="parTrans" cxnId="{335BF0D1-B454-462C-8A89-2847D1721BF4}">
      <dgm:prSet/>
      <dgm:spPr/>
      <dgm:t>
        <a:bodyPr/>
        <a:lstStyle/>
        <a:p>
          <a:endParaRPr lang="ru-RU"/>
        </a:p>
      </dgm:t>
    </dgm:pt>
    <dgm:pt modelId="{0D8436EC-0A37-4DF4-A89C-77B324146C9E}" type="sibTrans" cxnId="{335BF0D1-B454-462C-8A89-2847D1721BF4}">
      <dgm:prSet/>
      <dgm:spPr/>
      <dgm:t>
        <a:bodyPr/>
        <a:lstStyle/>
        <a:p>
          <a:endParaRPr lang="ru-RU"/>
        </a:p>
      </dgm:t>
    </dgm:pt>
    <dgm:pt modelId="{39FDD221-F904-40CD-91D1-7667D87AB4C6}">
      <dgm:prSet phldrT="[Текст]"/>
      <dgm:spPr/>
      <dgm:t>
        <a:bodyPr/>
        <a:lstStyle/>
        <a:p>
          <a:pPr algn="l"/>
          <a:r>
            <a:rPr lang="ru-RU" dirty="0" smtClean="0"/>
            <a:t>Повышение             плодородности почв</a:t>
          </a:r>
          <a:endParaRPr lang="ru-RU" dirty="0"/>
        </a:p>
      </dgm:t>
    </dgm:pt>
    <dgm:pt modelId="{44065895-8A3E-4493-82E2-EE9D97B60A81}" type="parTrans" cxnId="{83463F11-D39C-48AB-9506-3BAE71FAA175}">
      <dgm:prSet/>
      <dgm:spPr/>
      <dgm:t>
        <a:bodyPr/>
        <a:lstStyle/>
        <a:p>
          <a:endParaRPr lang="ru-RU"/>
        </a:p>
      </dgm:t>
    </dgm:pt>
    <dgm:pt modelId="{DB33AFE4-C8FE-4334-BBE7-60CB8279C9F7}" type="sibTrans" cxnId="{83463F11-D39C-48AB-9506-3BAE71FAA175}">
      <dgm:prSet/>
      <dgm:spPr/>
      <dgm:t>
        <a:bodyPr/>
        <a:lstStyle/>
        <a:p>
          <a:endParaRPr lang="ru-RU"/>
        </a:p>
      </dgm:t>
    </dgm:pt>
    <dgm:pt modelId="{7456FFA3-B0BC-4CE6-9E41-D1F0C8A26F76}">
      <dgm:prSet phldrT="[Текст]"/>
      <dgm:spPr/>
      <dgm:t>
        <a:bodyPr/>
        <a:lstStyle/>
        <a:p>
          <a:r>
            <a:rPr lang="ru-RU" dirty="0" smtClean="0"/>
            <a:t>Очищение каналов, сточных вод </a:t>
          </a:r>
          <a:endParaRPr lang="ru-RU" dirty="0"/>
        </a:p>
      </dgm:t>
    </dgm:pt>
    <dgm:pt modelId="{E5CF78AB-25F7-47E1-B6E2-C9B7F7669B77}" type="parTrans" cxnId="{9815CEED-CEE1-445D-A0ED-D18EC75ABE1C}">
      <dgm:prSet/>
      <dgm:spPr/>
      <dgm:t>
        <a:bodyPr/>
        <a:lstStyle/>
        <a:p>
          <a:endParaRPr lang="ru-RU"/>
        </a:p>
      </dgm:t>
    </dgm:pt>
    <dgm:pt modelId="{081B85D7-56C6-4592-88ED-E41FC4A9C88C}" type="sibTrans" cxnId="{9815CEED-CEE1-445D-A0ED-D18EC75ABE1C}">
      <dgm:prSet/>
      <dgm:spPr/>
      <dgm:t>
        <a:bodyPr/>
        <a:lstStyle/>
        <a:p>
          <a:endParaRPr lang="ru-RU"/>
        </a:p>
      </dgm:t>
    </dgm:pt>
    <dgm:pt modelId="{B58B9676-9C9C-4B27-895E-3D31F2AAB25E}">
      <dgm:prSet phldrT="[Текст]"/>
      <dgm:spPr/>
      <dgm:t>
        <a:bodyPr/>
        <a:lstStyle/>
        <a:p>
          <a:pPr algn="l"/>
          <a:endParaRPr lang="ru-RU" dirty="0"/>
        </a:p>
      </dgm:t>
    </dgm:pt>
    <dgm:pt modelId="{676D504E-81AD-443C-94C5-E911660B3C76}" type="parTrans" cxnId="{B79AA04E-404F-48EF-8D96-88201FA9A2BD}">
      <dgm:prSet/>
      <dgm:spPr/>
      <dgm:t>
        <a:bodyPr/>
        <a:lstStyle/>
        <a:p>
          <a:endParaRPr lang="ru-RU"/>
        </a:p>
      </dgm:t>
    </dgm:pt>
    <dgm:pt modelId="{CFAF77F9-C145-4C2F-83A9-844DADD8C3BE}" type="sibTrans" cxnId="{B79AA04E-404F-48EF-8D96-88201FA9A2BD}">
      <dgm:prSet/>
      <dgm:spPr/>
      <dgm:t>
        <a:bodyPr/>
        <a:lstStyle/>
        <a:p>
          <a:endParaRPr lang="ru-RU"/>
        </a:p>
      </dgm:t>
    </dgm:pt>
    <dgm:pt modelId="{7D50EEBF-3E02-440E-9468-5831E57C1009}">
      <dgm:prSet phldrT="[Текст]"/>
      <dgm:spPr/>
      <dgm:t>
        <a:bodyPr/>
        <a:lstStyle/>
        <a:p>
          <a:pPr algn="l"/>
          <a:r>
            <a:rPr lang="ru-RU" dirty="0" smtClean="0"/>
            <a:t>Источник </a:t>
          </a:r>
          <a:r>
            <a:rPr lang="ru-RU" dirty="0" err="1" smtClean="0"/>
            <a:t>биотоплива</a:t>
          </a:r>
          <a:endParaRPr lang="ru-RU" dirty="0"/>
        </a:p>
      </dgm:t>
    </dgm:pt>
    <dgm:pt modelId="{F99C7E9F-FFE5-46AD-B3FF-43E99B82B758}" type="parTrans" cxnId="{152C1587-F0BD-4037-A394-6E835DBC6DAD}">
      <dgm:prSet/>
      <dgm:spPr/>
      <dgm:t>
        <a:bodyPr/>
        <a:lstStyle/>
        <a:p>
          <a:endParaRPr lang="ru-RU"/>
        </a:p>
      </dgm:t>
    </dgm:pt>
    <dgm:pt modelId="{89054088-0449-44A2-8F2C-A371467EECDE}" type="sibTrans" cxnId="{152C1587-F0BD-4037-A394-6E835DBC6DAD}">
      <dgm:prSet/>
      <dgm:spPr/>
      <dgm:t>
        <a:bodyPr/>
        <a:lstStyle/>
        <a:p>
          <a:endParaRPr lang="ru-RU"/>
        </a:p>
      </dgm:t>
    </dgm:pt>
    <dgm:pt modelId="{4BBD47B6-6195-4453-8A0F-87B18873AFD0}">
      <dgm:prSet phldrT="[Текст]"/>
      <dgm:spPr/>
      <dgm:t>
        <a:bodyPr/>
        <a:lstStyle/>
        <a:p>
          <a:pPr algn="r"/>
          <a:r>
            <a:rPr lang="ru-RU" dirty="0" smtClean="0"/>
            <a:t>Повышение инвестиционного климата</a:t>
          </a:r>
          <a:endParaRPr lang="ru-RU" dirty="0"/>
        </a:p>
      </dgm:t>
    </dgm:pt>
    <dgm:pt modelId="{C966B29F-5F5A-4A1A-BD77-2ECD3B55D940}" type="parTrans" cxnId="{626FEE84-4BF6-47F2-A540-292D23F97DE6}">
      <dgm:prSet/>
      <dgm:spPr/>
      <dgm:t>
        <a:bodyPr/>
        <a:lstStyle/>
        <a:p>
          <a:endParaRPr lang="ru-RU"/>
        </a:p>
      </dgm:t>
    </dgm:pt>
    <dgm:pt modelId="{1383E91E-23F3-4E61-B4F1-977B6B95D29A}" type="sibTrans" cxnId="{626FEE84-4BF6-47F2-A540-292D23F97DE6}">
      <dgm:prSet/>
      <dgm:spPr/>
      <dgm:t>
        <a:bodyPr/>
        <a:lstStyle/>
        <a:p>
          <a:endParaRPr lang="ru-RU"/>
        </a:p>
      </dgm:t>
    </dgm:pt>
    <dgm:pt modelId="{43B4A68A-5CA0-4174-AD7C-E66CA7FA82FD}">
      <dgm:prSet phldrT="[Текст]"/>
      <dgm:spPr/>
      <dgm:t>
        <a:bodyPr/>
        <a:lstStyle/>
        <a:p>
          <a:r>
            <a:rPr lang="ru-RU" dirty="0" smtClean="0"/>
            <a:t>Повышение биоразнообразия</a:t>
          </a:r>
          <a:endParaRPr lang="ru-RU" dirty="0"/>
        </a:p>
      </dgm:t>
    </dgm:pt>
    <dgm:pt modelId="{99D41AD6-3FB7-42A1-BA89-53082A493ECF}" type="parTrans" cxnId="{424BE79F-8CD1-434B-B9D8-693B5C1FDFD6}">
      <dgm:prSet/>
      <dgm:spPr/>
      <dgm:t>
        <a:bodyPr/>
        <a:lstStyle/>
        <a:p>
          <a:endParaRPr lang="ru-RU"/>
        </a:p>
      </dgm:t>
    </dgm:pt>
    <dgm:pt modelId="{4F242451-CC41-4710-A875-65B8998EB461}" type="sibTrans" cxnId="{424BE79F-8CD1-434B-B9D8-693B5C1FDFD6}">
      <dgm:prSet/>
      <dgm:spPr/>
      <dgm:t>
        <a:bodyPr/>
        <a:lstStyle/>
        <a:p>
          <a:endParaRPr lang="ru-RU"/>
        </a:p>
      </dgm:t>
    </dgm:pt>
    <dgm:pt modelId="{6F20F31D-374B-4AD6-95AC-7D83CC463FD9}">
      <dgm:prSet phldrT="[Текст]"/>
      <dgm:spPr/>
      <dgm:t>
        <a:bodyPr/>
        <a:lstStyle/>
        <a:p>
          <a:r>
            <a:rPr lang="ru-RU" dirty="0" smtClean="0"/>
            <a:t>Выделение кислорода</a:t>
          </a:r>
          <a:endParaRPr lang="ru-RU" dirty="0"/>
        </a:p>
      </dgm:t>
    </dgm:pt>
    <dgm:pt modelId="{3ACFE187-886A-4E8B-8D4A-9E256AED31FE}" type="parTrans" cxnId="{AB5B52C3-5CBD-4B24-88B8-DE5E313AD9AD}">
      <dgm:prSet/>
      <dgm:spPr/>
    </dgm:pt>
    <dgm:pt modelId="{5FB5F5AA-F4E7-460D-8720-6C6C3BD3AB6C}" type="sibTrans" cxnId="{AB5B52C3-5CBD-4B24-88B8-DE5E313AD9AD}">
      <dgm:prSet/>
      <dgm:spPr/>
    </dgm:pt>
    <dgm:pt modelId="{4CCF7D10-BD7E-40D5-BDA7-66AEA86538CE}" type="pres">
      <dgm:prSet presAssocID="{E1B3C5C6-5302-471C-9674-CFCFDE66E9C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0A98A5-4C16-45FF-9902-D649830263B1}" type="pres">
      <dgm:prSet presAssocID="{E1B3C5C6-5302-471C-9674-CFCFDE66E9CE}" presName="children" presStyleCnt="0"/>
      <dgm:spPr/>
    </dgm:pt>
    <dgm:pt modelId="{47D95C0E-44F5-4B9A-B208-9CBBEDD8EBC2}" type="pres">
      <dgm:prSet presAssocID="{E1B3C5C6-5302-471C-9674-CFCFDE66E9CE}" presName="child1group" presStyleCnt="0"/>
      <dgm:spPr/>
    </dgm:pt>
    <dgm:pt modelId="{1F78DCD3-C8E8-4DB4-A667-160BF4149386}" type="pres">
      <dgm:prSet presAssocID="{E1B3C5C6-5302-471C-9674-CFCFDE66E9CE}" presName="child1" presStyleLbl="bgAcc1" presStyleIdx="0" presStyleCnt="4" custScaleX="132253" custScaleY="92076" custLinFactNeighborX="-32558" custLinFactNeighborY="-2173"/>
      <dgm:spPr/>
      <dgm:t>
        <a:bodyPr/>
        <a:lstStyle/>
        <a:p>
          <a:endParaRPr lang="ru-RU"/>
        </a:p>
      </dgm:t>
    </dgm:pt>
    <dgm:pt modelId="{320A8640-4342-4BA1-A767-8644D3D88C0D}" type="pres">
      <dgm:prSet presAssocID="{E1B3C5C6-5302-471C-9674-CFCFDE66E9C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74066-7460-419A-AC70-09B022786A9F}" type="pres">
      <dgm:prSet presAssocID="{E1B3C5C6-5302-471C-9674-CFCFDE66E9CE}" presName="child2group" presStyleCnt="0"/>
      <dgm:spPr/>
    </dgm:pt>
    <dgm:pt modelId="{D1590819-E4E9-47B9-B06C-BFD65A840AED}" type="pres">
      <dgm:prSet presAssocID="{E1B3C5C6-5302-471C-9674-CFCFDE66E9CE}" presName="child2" presStyleLbl="bgAcc1" presStyleIdx="1" presStyleCnt="4" custScaleX="138696" custLinFactNeighborX="-2334" custLinFactNeighborY="2199"/>
      <dgm:spPr/>
      <dgm:t>
        <a:bodyPr/>
        <a:lstStyle/>
        <a:p>
          <a:endParaRPr lang="ru-RU"/>
        </a:p>
      </dgm:t>
    </dgm:pt>
    <dgm:pt modelId="{0F6BDFC8-CE91-483B-8C36-27E8F936627E}" type="pres">
      <dgm:prSet presAssocID="{E1B3C5C6-5302-471C-9674-CFCFDE66E9C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848D3-4808-4F2B-8D0D-3D1B6B31C356}" type="pres">
      <dgm:prSet presAssocID="{E1B3C5C6-5302-471C-9674-CFCFDE66E9CE}" presName="child3group" presStyleCnt="0"/>
      <dgm:spPr/>
    </dgm:pt>
    <dgm:pt modelId="{A1939868-2203-4506-A5C7-87F7BE7B74FE}" type="pres">
      <dgm:prSet presAssocID="{E1B3C5C6-5302-471C-9674-CFCFDE66E9CE}" presName="child3" presStyleLbl="bgAcc1" presStyleIdx="2" presStyleCnt="4" custScaleX="123270" custScaleY="118215"/>
      <dgm:spPr/>
      <dgm:t>
        <a:bodyPr/>
        <a:lstStyle/>
        <a:p>
          <a:endParaRPr lang="ru-RU"/>
        </a:p>
      </dgm:t>
    </dgm:pt>
    <dgm:pt modelId="{07FEDF02-E3B7-4E13-8C40-C8EB5FC8677A}" type="pres">
      <dgm:prSet presAssocID="{E1B3C5C6-5302-471C-9674-CFCFDE66E9C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AE627-A19F-4413-8F42-76C02022CFBD}" type="pres">
      <dgm:prSet presAssocID="{E1B3C5C6-5302-471C-9674-CFCFDE66E9CE}" presName="child4group" presStyleCnt="0"/>
      <dgm:spPr/>
    </dgm:pt>
    <dgm:pt modelId="{F0856880-6F3C-4BBA-B2F5-26A9A905F0DA}" type="pres">
      <dgm:prSet presAssocID="{E1B3C5C6-5302-471C-9674-CFCFDE66E9CE}" presName="child4" presStyleLbl="bgAcc1" presStyleIdx="3" presStyleCnt="4" custScaleX="155870" custScaleY="102118"/>
      <dgm:spPr/>
      <dgm:t>
        <a:bodyPr/>
        <a:lstStyle/>
        <a:p>
          <a:endParaRPr lang="ru-RU"/>
        </a:p>
      </dgm:t>
    </dgm:pt>
    <dgm:pt modelId="{42209F01-9467-4DFE-873C-422469E80E84}" type="pres">
      <dgm:prSet presAssocID="{E1B3C5C6-5302-471C-9674-CFCFDE66E9C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71635-7440-4596-AD85-08CBF82A95BC}" type="pres">
      <dgm:prSet presAssocID="{E1B3C5C6-5302-471C-9674-CFCFDE66E9CE}" presName="childPlaceholder" presStyleCnt="0"/>
      <dgm:spPr/>
    </dgm:pt>
    <dgm:pt modelId="{6ACBC172-1FDA-44F9-A436-6F1C7347037E}" type="pres">
      <dgm:prSet presAssocID="{E1B3C5C6-5302-471C-9674-CFCFDE66E9CE}" presName="circle" presStyleCnt="0"/>
      <dgm:spPr/>
    </dgm:pt>
    <dgm:pt modelId="{25117E96-336C-4623-8124-89D31B25DDA8}" type="pres">
      <dgm:prSet presAssocID="{E1B3C5C6-5302-471C-9674-CFCFDE66E9C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4648C-FD4B-4995-945E-46D874DD3C46}" type="pres">
      <dgm:prSet presAssocID="{E1B3C5C6-5302-471C-9674-CFCFDE66E9C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000FD-216E-4234-A66E-896BAD01277D}" type="pres">
      <dgm:prSet presAssocID="{E1B3C5C6-5302-471C-9674-CFCFDE66E9C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5D7A4-63FE-497B-B881-AB07EE684F78}" type="pres">
      <dgm:prSet presAssocID="{E1B3C5C6-5302-471C-9674-CFCFDE66E9C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69B08-3D29-4E7C-A221-A4F1EDF474F5}" type="pres">
      <dgm:prSet presAssocID="{E1B3C5C6-5302-471C-9674-CFCFDE66E9CE}" presName="quadrantPlaceholder" presStyleCnt="0"/>
      <dgm:spPr/>
    </dgm:pt>
    <dgm:pt modelId="{AC3DCDEE-B300-4C6B-A655-F3FF6752648E}" type="pres">
      <dgm:prSet presAssocID="{E1B3C5C6-5302-471C-9674-CFCFDE66E9CE}" presName="center1" presStyleLbl="fgShp" presStyleIdx="0" presStyleCnt="2"/>
      <dgm:spPr/>
    </dgm:pt>
    <dgm:pt modelId="{9AE4D994-1C35-4734-9FF1-61F6A9844D95}" type="pres">
      <dgm:prSet presAssocID="{E1B3C5C6-5302-471C-9674-CFCFDE66E9CE}" presName="center2" presStyleLbl="fgShp" presStyleIdx="1" presStyleCnt="2"/>
      <dgm:spPr/>
    </dgm:pt>
  </dgm:ptLst>
  <dgm:cxnLst>
    <dgm:cxn modelId="{B79AA04E-404F-48EF-8D96-88201FA9A2BD}" srcId="{BEC20C60-1DA8-4ADB-B8DE-71EC38394239}" destId="{B58B9676-9C9C-4B27-895E-3D31F2AAB25E}" srcOrd="2" destOrd="0" parTransId="{676D504E-81AD-443C-94C5-E911660B3C76}" sibTransId="{CFAF77F9-C145-4C2F-83A9-844DADD8C3BE}"/>
    <dgm:cxn modelId="{E4BD34EC-97CA-4C6F-9DEE-DCB3B048CC7D}" srcId="{C7F0E8AE-FE75-4F49-AAEC-1265032EF11F}" destId="{CBFB8D5C-C08B-4698-8B22-60EDCE6588DC}" srcOrd="0" destOrd="0" parTransId="{7D329709-ADBA-47C3-B386-D6D80EFE159E}" sibTransId="{899AA6DF-F75A-48DC-AFA3-38265CDE249C}"/>
    <dgm:cxn modelId="{965DC05D-7DF3-4569-A7FD-53CDFB7FBBDF}" type="presOf" srcId="{BEC20C60-1DA8-4ADB-B8DE-71EC38394239}" destId="{E055D7A4-63FE-497B-B881-AB07EE684F78}" srcOrd="0" destOrd="0" presId="urn:microsoft.com/office/officeart/2005/8/layout/cycle4"/>
    <dgm:cxn modelId="{C574D8AD-D1CB-4F73-BD1F-DA1ED0FDC80C}" type="presOf" srcId="{CBFB8D5C-C08B-4698-8B22-60EDCE6588DC}" destId="{320A8640-4342-4BA1-A767-8644D3D88C0D}" srcOrd="1" destOrd="0" presId="urn:microsoft.com/office/officeart/2005/8/layout/cycle4"/>
    <dgm:cxn modelId="{6E79A205-9B43-4339-84E0-A1102AB8A0DC}" type="presOf" srcId="{7456FFA3-B0BC-4CE6-9E41-D1F0C8A26F76}" destId="{320A8640-4342-4BA1-A767-8644D3D88C0D}" srcOrd="1" destOrd="1" presId="urn:microsoft.com/office/officeart/2005/8/layout/cycle4"/>
    <dgm:cxn modelId="{9815CEED-CEE1-445D-A0ED-D18EC75ABE1C}" srcId="{C7F0E8AE-FE75-4F49-AAEC-1265032EF11F}" destId="{7456FFA3-B0BC-4CE6-9E41-D1F0C8A26F76}" srcOrd="1" destOrd="0" parTransId="{E5CF78AB-25F7-47E1-B6E2-C9B7F7669B77}" sibTransId="{081B85D7-56C6-4592-88ED-E41FC4A9C88C}"/>
    <dgm:cxn modelId="{0979CA63-8EC8-4329-A612-9FBE7943C7C2}" type="presOf" srcId="{D42D04C7-0CBD-4A7B-B746-AA31428FDB66}" destId="{A1939868-2203-4506-A5C7-87F7BE7B74FE}" srcOrd="0" destOrd="0" presId="urn:microsoft.com/office/officeart/2005/8/layout/cycle4"/>
    <dgm:cxn modelId="{897FD895-8139-4511-AEB6-78BC5BF2676C}" type="presOf" srcId="{C7F0E8AE-FE75-4F49-AAEC-1265032EF11F}" destId="{25117E96-336C-4623-8124-89D31B25DDA8}" srcOrd="0" destOrd="0" presId="urn:microsoft.com/office/officeart/2005/8/layout/cycle4"/>
    <dgm:cxn modelId="{8E6911F8-AB50-4857-8455-7397FF96ACFF}" type="presOf" srcId="{4BBD47B6-6195-4453-8A0F-87B18873AFD0}" destId="{07FEDF02-E3B7-4E13-8C40-C8EB5FC8677A}" srcOrd="1" destOrd="1" presId="urn:microsoft.com/office/officeart/2005/8/layout/cycle4"/>
    <dgm:cxn modelId="{A4DEF686-050A-47F2-9CFC-76518DD50F3F}" type="presOf" srcId="{6FCB7A7C-CAA5-4A50-8AAE-EC0A550C93D7}" destId="{C2B4648C-FD4B-4995-945E-46D874DD3C46}" srcOrd="0" destOrd="0" presId="urn:microsoft.com/office/officeart/2005/8/layout/cycle4"/>
    <dgm:cxn modelId="{424BE79F-8CD1-434B-B9D8-693B5C1FDFD6}" srcId="{C7F0E8AE-FE75-4F49-AAEC-1265032EF11F}" destId="{43B4A68A-5CA0-4174-AD7C-E66CA7FA82FD}" srcOrd="2" destOrd="0" parTransId="{99D41AD6-3FB7-42A1-BA89-53082A493ECF}" sibTransId="{4F242451-CC41-4710-A875-65B8998EB461}"/>
    <dgm:cxn modelId="{E1C37798-78D2-4812-99DD-1E1B2C0EF01A}" type="presOf" srcId="{B58B9676-9C9C-4B27-895E-3D31F2AAB25E}" destId="{42209F01-9467-4DFE-873C-422469E80E84}" srcOrd="1" destOrd="2" presId="urn:microsoft.com/office/officeart/2005/8/layout/cycle4"/>
    <dgm:cxn modelId="{299967D0-4969-43FA-AE28-53C429193B82}" type="presOf" srcId="{38C6DC9E-EB65-42E9-B4B6-C948929AEFF3}" destId="{0F6BDFC8-CE91-483B-8C36-27E8F936627E}" srcOrd="1" destOrd="0" presId="urn:microsoft.com/office/officeart/2005/8/layout/cycle4"/>
    <dgm:cxn modelId="{834CD857-06C0-470F-8CA7-993495B79C0D}" srcId="{73E6A4A1-7B20-481E-B19D-C83A2EC30C38}" destId="{D42D04C7-0CBD-4A7B-B746-AA31428FDB66}" srcOrd="0" destOrd="0" parTransId="{B78953E6-CA8F-42C5-9EF7-4C62A1517FAF}" sibTransId="{7195D1DE-BB0C-46AC-BE30-DDC1B4A2BA61}"/>
    <dgm:cxn modelId="{A7507CF1-073A-4B3D-AF46-D7CAD7CD63BB}" type="presOf" srcId="{43B4A68A-5CA0-4174-AD7C-E66CA7FA82FD}" destId="{320A8640-4342-4BA1-A767-8644D3D88C0D}" srcOrd="1" destOrd="2" presId="urn:microsoft.com/office/officeart/2005/8/layout/cycle4"/>
    <dgm:cxn modelId="{83463F11-D39C-48AB-9506-3BAE71FAA175}" srcId="{BEC20C60-1DA8-4ADB-B8DE-71EC38394239}" destId="{39FDD221-F904-40CD-91D1-7667D87AB4C6}" srcOrd="0" destOrd="0" parTransId="{44065895-8A3E-4493-82E2-EE9D97B60A81}" sibTransId="{DB33AFE4-C8FE-4334-BBE7-60CB8279C9F7}"/>
    <dgm:cxn modelId="{2BE62051-C539-4391-BF5F-D76A13F1D5AA}" type="presOf" srcId="{43B4A68A-5CA0-4174-AD7C-E66CA7FA82FD}" destId="{1F78DCD3-C8E8-4DB4-A667-160BF4149386}" srcOrd="0" destOrd="2" presId="urn:microsoft.com/office/officeart/2005/8/layout/cycle4"/>
    <dgm:cxn modelId="{F603E45A-E588-4768-B93E-BD983CFCEBE5}" type="presOf" srcId="{7D50EEBF-3E02-440E-9468-5831E57C1009}" destId="{F0856880-6F3C-4BBA-B2F5-26A9A905F0DA}" srcOrd="0" destOrd="1" presId="urn:microsoft.com/office/officeart/2005/8/layout/cycle4"/>
    <dgm:cxn modelId="{BA123767-9651-48B1-867E-2319700CE209}" type="presOf" srcId="{7456FFA3-B0BC-4CE6-9E41-D1F0C8A26F76}" destId="{1F78DCD3-C8E8-4DB4-A667-160BF4149386}" srcOrd="0" destOrd="1" presId="urn:microsoft.com/office/officeart/2005/8/layout/cycle4"/>
    <dgm:cxn modelId="{5D70AAC9-C9AF-4D26-9044-F6C89B9BE79D}" type="presOf" srcId="{73E6A4A1-7B20-481E-B19D-C83A2EC30C38}" destId="{998000FD-216E-4234-A66E-896BAD01277D}" srcOrd="0" destOrd="0" presId="urn:microsoft.com/office/officeart/2005/8/layout/cycle4"/>
    <dgm:cxn modelId="{CDCD082D-6C31-49E1-ADF6-7BD0B089FDD5}" type="presOf" srcId="{4BBD47B6-6195-4453-8A0F-87B18873AFD0}" destId="{A1939868-2203-4506-A5C7-87F7BE7B74FE}" srcOrd="0" destOrd="1" presId="urn:microsoft.com/office/officeart/2005/8/layout/cycle4"/>
    <dgm:cxn modelId="{152C1587-F0BD-4037-A394-6E835DBC6DAD}" srcId="{BEC20C60-1DA8-4ADB-B8DE-71EC38394239}" destId="{7D50EEBF-3E02-440E-9468-5831E57C1009}" srcOrd="1" destOrd="0" parTransId="{F99C7E9F-FFE5-46AD-B3FF-43E99B82B758}" sibTransId="{89054088-0449-44A2-8F2C-A371467EECDE}"/>
    <dgm:cxn modelId="{54B814DE-BC46-42A9-AE25-DCCB1301D67A}" type="presOf" srcId="{6F20F31D-374B-4AD6-95AC-7D83CC463FD9}" destId="{D1590819-E4E9-47B9-B06C-BFD65A840AED}" srcOrd="0" destOrd="1" presId="urn:microsoft.com/office/officeart/2005/8/layout/cycle4"/>
    <dgm:cxn modelId="{D1801CFE-F96E-4326-93CF-4CC1F487F6DB}" type="presOf" srcId="{B58B9676-9C9C-4B27-895E-3D31F2AAB25E}" destId="{F0856880-6F3C-4BBA-B2F5-26A9A905F0DA}" srcOrd="0" destOrd="2" presId="urn:microsoft.com/office/officeart/2005/8/layout/cycle4"/>
    <dgm:cxn modelId="{05B6D5CF-000D-4B7E-9B08-AAC487387B2D}" type="presOf" srcId="{7D50EEBF-3E02-440E-9468-5831E57C1009}" destId="{42209F01-9467-4DFE-873C-422469E80E84}" srcOrd="1" destOrd="1" presId="urn:microsoft.com/office/officeart/2005/8/layout/cycle4"/>
    <dgm:cxn modelId="{C02A1DB3-ED13-497E-B389-122A0121FBF6}" type="presOf" srcId="{6F20F31D-374B-4AD6-95AC-7D83CC463FD9}" destId="{0F6BDFC8-CE91-483B-8C36-27E8F936627E}" srcOrd="1" destOrd="1" presId="urn:microsoft.com/office/officeart/2005/8/layout/cycle4"/>
    <dgm:cxn modelId="{626FEE84-4BF6-47F2-A540-292D23F97DE6}" srcId="{73E6A4A1-7B20-481E-B19D-C83A2EC30C38}" destId="{4BBD47B6-6195-4453-8A0F-87B18873AFD0}" srcOrd="1" destOrd="0" parTransId="{C966B29F-5F5A-4A1A-BD77-2ECD3B55D940}" sibTransId="{1383E91E-23F3-4E61-B4F1-977B6B95D29A}"/>
    <dgm:cxn modelId="{F88A2B14-D2AC-4DA9-98FC-533F7B7ED35A}" srcId="{6FCB7A7C-CAA5-4A50-8AAE-EC0A550C93D7}" destId="{38C6DC9E-EB65-42E9-B4B6-C948929AEFF3}" srcOrd="0" destOrd="0" parTransId="{FE819F0A-2256-47DF-8A60-FFBD109AFABA}" sibTransId="{D39011EC-8C35-46C2-8DE6-D84772898DBD}"/>
    <dgm:cxn modelId="{A2A7EB03-3B34-4EDC-9CDF-E1E6A0659735}" type="presOf" srcId="{38C6DC9E-EB65-42E9-B4B6-C948929AEFF3}" destId="{D1590819-E4E9-47B9-B06C-BFD65A840AED}" srcOrd="0" destOrd="0" presId="urn:microsoft.com/office/officeart/2005/8/layout/cycle4"/>
    <dgm:cxn modelId="{267369E9-9A66-4583-85FB-3B9A063ABF26}" type="presOf" srcId="{D42D04C7-0CBD-4A7B-B746-AA31428FDB66}" destId="{07FEDF02-E3B7-4E13-8C40-C8EB5FC8677A}" srcOrd="1" destOrd="0" presId="urn:microsoft.com/office/officeart/2005/8/layout/cycle4"/>
    <dgm:cxn modelId="{3F203E1E-2A17-4641-A945-2E750E46A447}" type="presOf" srcId="{39FDD221-F904-40CD-91D1-7667D87AB4C6}" destId="{42209F01-9467-4DFE-873C-422469E80E84}" srcOrd="1" destOrd="0" presId="urn:microsoft.com/office/officeart/2005/8/layout/cycle4"/>
    <dgm:cxn modelId="{335BF0D1-B454-462C-8A89-2847D1721BF4}" srcId="{E1B3C5C6-5302-471C-9674-CFCFDE66E9CE}" destId="{BEC20C60-1DA8-4ADB-B8DE-71EC38394239}" srcOrd="3" destOrd="0" parTransId="{A8300013-9656-489F-BB86-C8C15191002C}" sibTransId="{0D8436EC-0A37-4DF4-A89C-77B324146C9E}"/>
    <dgm:cxn modelId="{08A91B7E-FB35-42DC-ADF7-6BD3E3AB4229}" srcId="{E1B3C5C6-5302-471C-9674-CFCFDE66E9CE}" destId="{C7F0E8AE-FE75-4F49-AAEC-1265032EF11F}" srcOrd="0" destOrd="0" parTransId="{EA5D5624-8917-47A6-BDA3-69B7F8782EC5}" sibTransId="{7F8F5963-B3E7-4850-8490-E2E3123A2B34}"/>
    <dgm:cxn modelId="{495F692B-D44F-4F6D-B7C6-8ACF44C5BF46}" type="presOf" srcId="{39FDD221-F904-40CD-91D1-7667D87AB4C6}" destId="{F0856880-6F3C-4BBA-B2F5-26A9A905F0DA}" srcOrd="0" destOrd="0" presId="urn:microsoft.com/office/officeart/2005/8/layout/cycle4"/>
    <dgm:cxn modelId="{707B8D7F-2DE7-41D9-8394-BBF0C8739164}" srcId="{E1B3C5C6-5302-471C-9674-CFCFDE66E9CE}" destId="{6FCB7A7C-CAA5-4A50-8AAE-EC0A550C93D7}" srcOrd="1" destOrd="0" parTransId="{7FE2091C-5D20-4EA5-94EB-D783AB515235}" sibTransId="{83AB9C83-61A1-4E0E-B1CD-33F51F6D9282}"/>
    <dgm:cxn modelId="{94D2DD12-9331-46F9-A138-F9DD83200764}" srcId="{E1B3C5C6-5302-471C-9674-CFCFDE66E9CE}" destId="{73E6A4A1-7B20-481E-B19D-C83A2EC30C38}" srcOrd="2" destOrd="0" parTransId="{554C6561-5BD4-4D5A-830A-BFB0A8FFBC38}" sibTransId="{24A1251A-E32E-46FA-A931-45C3F31AFA53}"/>
    <dgm:cxn modelId="{BE4F7B86-3492-4441-A7A5-94539B5EAC9B}" type="presOf" srcId="{CBFB8D5C-C08B-4698-8B22-60EDCE6588DC}" destId="{1F78DCD3-C8E8-4DB4-A667-160BF4149386}" srcOrd="0" destOrd="0" presId="urn:microsoft.com/office/officeart/2005/8/layout/cycle4"/>
    <dgm:cxn modelId="{AB5B52C3-5CBD-4B24-88B8-DE5E313AD9AD}" srcId="{6FCB7A7C-CAA5-4A50-8AAE-EC0A550C93D7}" destId="{6F20F31D-374B-4AD6-95AC-7D83CC463FD9}" srcOrd="1" destOrd="0" parTransId="{3ACFE187-886A-4E8B-8D4A-9E256AED31FE}" sibTransId="{5FB5F5AA-F4E7-460D-8720-6C6C3BD3AB6C}"/>
    <dgm:cxn modelId="{C4DD35F4-D964-413C-9511-BAE9E5EFCE9F}" type="presOf" srcId="{E1B3C5C6-5302-471C-9674-CFCFDE66E9CE}" destId="{4CCF7D10-BD7E-40D5-BDA7-66AEA86538CE}" srcOrd="0" destOrd="0" presId="urn:microsoft.com/office/officeart/2005/8/layout/cycle4"/>
    <dgm:cxn modelId="{D3B93267-5154-44A9-99EC-15E88EB3E7FA}" type="presParOf" srcId="{4CCF7D10-BD7E-40D5-BDA7-66AEA86538CE}" destId="{640A98A5-4C16-45FF-9902-D649830263B1}" srcOrd="0" destOrd="0" presId="urn:microsoft.com/office/officeart/2005/8/layout/cycle4"/>
    <dgm:cxn modelId="{5109E697-D00C-4CE3-A7F0-F0A8FA54600E}" type="presParOf" srcId="{640A98A5-4C16-45FF-9902-D649830263B1}" destId="{47D95C0E-44F5-4B9A-B208-9CBBEDD8EBC2}" srcOrd="0" destOrd="0" presId="urn:microsoft.com/office/officeart/2005/8/layout/cycle4"/>
    <dgm:cxn modelId="{3D9FB54A-F6BF-4C0F-92B7-7CA49DD60C83}" type="presParOf" srcId="{47D95C0E-44F5-4B9A-B208-9CBBEDD8EBC2}" destId="{1F78DCD3-C8E8-4DB4-A667-160BF4149386}" srcOrd="0" destOrd="0" presId="urn:microsoft.com/office/officeart/2005/8/layout/cycle4"/>
    <dgm:cxn modelId="{93C767BA-AEB4-493C-8DFE-780EB366B758}" type="presParOf" srcId="{47D95C0E-44F5-4B9A-B208-9CBBEDD8EBC2}" destId="{320A8640-4342-4BA1-A767-8644D3D88C0D}" srcOrd="1" destOrd="0" presId="urn:microsoft.com/office/officeart/2005/8/layout/cycle4"/>
    <dgm:cxn modelId="{FBC0E3EC-1A96-4AD5-AC8A-18B4D67ABF09}" type="presParOf" srcId="{640A98A5-4C16-45FF-9902-D649830263B1}" destId="{F6F74066-7460-419A-AC70-09B022786A9F}" srcOrd="1" destOrd="0" presId="urn:microsoft.com/office/officeart/2005/8/layout/cycle4"/>
    <dgm:cxn modelId="{5F968D9F-01CD-4B1C-9CF8-4386D5E0051D}" type="presParOf" srcId="{F6F74066-7460-419A-AC70-09B022786A9F}" destId="{D1590819-E4E9-47B9-B06C-BFD65A840AED}" srcOrd="0" destOrd="0" presId="urn:microsoft.com/office/officeart/2005/8/layout/cycle4"/>
    <dgm:cxn modelId="{E5A9A778-B94A-49FD-873B-BE24984C1572}" type="presParOf" srcId="{F6F74066-7460-419A-AC70-09B022786A9F}" destId="{0F6BDFC8-CE91-483B-8C36-27E8F936627E}" srcOrd="1" destOrd="0" presId="urn:microsoft.com/office/officeart/2005/8/layout/cycle4"/>
    <dgm:cxn modelId="{C39D25B3-B0F6-4E3A-911A-A3D117B14AD7}" type="presParOf" srcId="{640A98A5-4C16-45FF-9902-D649830263B1}" destId="{1EC848D3-4808-4F2B-8D0D-3D1B6B31C356}" srcOrd="2" destOrd="0" presId="urn:microsoft.com/office/officeart/2005/8/layout/cycle4"/>
    <dgm:cxn modelId="{2FC4E053-EADE-4C85-87CD-D452442C9DEA}" type="presParOf" srcId="{1EC848D3-4808-4F2B-8D0D-3D1B6B31C356}" destId="{A1939868-2203-4506-A5C7-87F7BE7B74FE}" srcOrd="0" destOrd="0" presId="urn:microsoft.com/office/officeart/2005/8/layout/cycle4"/>
    <dgm:cxn modelId="{76941435-BAB8-4E6B-9B7D-142BCC80B61B}" type="presParOf" srcId="{1EC848D3-4808-4F2B-8D0D-3D1B6B31C356}" destId="{07FEDF02-E3B7-4E13-8C40-C8EB5FC8677A}" srcOrd="1" destOrd="0" presId="urn:microsoft.com/office/officeart/2005/8/layout/cycle4"/>
    <dgm:cxn modelId="{FF0F040B-3420-4DA3-BB35-C1E997AB08DB}" type="presParOf" srcId="{640A98A5-4C16-45FF-9902-D649830263B1}" destId="{F55AE627-A19F-4413-8F42-76C02022CFBD}" srcOrd="3" destOrd="0" presId="urn:microsoft.com/office/officeart/2005/8/layout/cycle4"/>
    <dgm:cxn modelId="{101D4E0A-3FC2-4C96-AA9A-47CFE7BAE275}" type="presParOf" srcId="{F55AE627-A19F-4413-8F42-76C02022CFBD}" destId="{F0856880-6F3C-4BBA-B2F5-26A9A905F0DA}" srcOrd="0" destOrd="0" presId="urn:microsoft.com/office/officeart/2005/8/layout/cycle4"/>
    <dgm:cxn modelId="{667FEC91-CC81-46A9-AD28-EF196490CB25}" type="presParOf" srcId="{F55AE627-A19F-4413-8F42-76C02022CFBD}" destId="{42209F01-9467-4DFE-873C-422469E80E84}" srcOrd="1" destOrd="0" presId="urn:microsoft.com/office/officeart/2005/8/layout/cycle4"/>
    <dgm:cxn modelId="{DB1E7C30-A445-4225-B140-54AA415BC78E}" type="presParOf" srcId="{640A98A5-4C16-45FF-9902-D649830263B1}" destId="{D7171635-7440-4596-AD85-08CBF82A95BC}" srcOrd="4" destOrd="0" presId="urn:microsoft.com/office/officeart/2005/8/layout/cycle4"/>
    <dgm:cxn modelId="{F3CDA7CC-E4D5-40A6-B7D3-977187F24888}" type="presParOf" srcId="{4CCF7D10-BD7E-40D5-BDA7-66AEA86538CE}" destId="{6ACBC172-1FDA-44F9-A436-6F1C7347037E}" srcOrd="1" destOrd="0" presId="urn:microsoft.com/office/officeart/2005/8/layout/cycle4"/>
    <dgm:cxn modelId="{8DAB1FC1-0992-40F1-A089-8C7BAB5091A4}" type="presParOf" srcId="{6ACBC172-1FDA-44F9-A436-6F1C7347037E}" destId="{25117E96-336C-4623-8124-89D31B25DDA8}" srcOrd="0" destOrd="0" presId="urn:microsoft.com/office/officeart/2005/8/layout/cycle4"/>
    <dgm:cxn modelId="{EA39A9B2-CD88-4B63-BF13-E7BDC418AFE5}" type="presParOf" srcId="{6ACBC172-1FDA-44F9-A436-6F1C7347037E}" destId="{C2B4648C-FD4B-4995-945E-46D874DD3C46}" srcOrd="1" destOrd="0" presId="urn:microsoft.com/office/officeart/2005/8/layout/cycle4"/>
    <dgm:cxn modelId="{8E034502-AEDD-4169-9A16-9542669F82BE}" type="presParOf" srcId="{6ACBC172-1FDA-44F9-A436-6F1C7347037E}" destId="{998000FD-216E-4234-A66E-896BAD01277D}" srcOrd="2" destOrd="0" presId="urn:microsoft.com/office/officeart/2005/8/layout/cycle4"/>
    <dgm:cxn modelId="{95457D5D-BAA3-4579-A401-BDAFDCF3E139}" type="presParOf" srcId="{6ACBC172-1FDA-44F9-A436-6F1C7347037E}" destId="{E055D7A4-63FE-497B-B881-AB07EE684F78}" srcOrd="3" destOrd="0" presId="urn:microsoft.com/office/officeart/2005/8/layout/cycle4"/>
    <dgm:cxn modelId="{8EC003DE-D78A-4D37-A7AE-9C88EA6E90ED}" type="presParOf" srcId="{6ACBC172-1FDA-44F9-A436-6F1C7347037E}" destId="{A9069B08-3D29-4E7C-A221-A4F1EDF474F5}" srcOrd="4" destOrd="0" presId="urn:microsoft.com/office/officeart/2005/8/layout/cycle4"/>
    <dgm:cxn modelId="{FFBCCA36-CF12-4438-A8F5-641BD419ACD2}" type="presParOf" srcId="{4CCF7D10-BD7E-40D5-BDA7-66AEA86538CE}" destId="{AC3DCDEE-B300-4C6B-A655-F3FF6752648E}" srcOrd="2" destOrd="0" presId="urn:microsoft.com/office/officeart/2005/8/layout/cycle4"/>
    <dgm:cxn modelId="{2EA5A121-6B64-4B6F-A4E0-87D9E6382243}" type="presParOf" srcId="{4CCF7D10-BD7E-40D5-BDA7-66AEA86538CE}" destId="{9AE4D994-1C35-4734-9FF1-61F6A9844D9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39868-2203-4506-A5C7-87F7BE7B74FE}">
      <dsp:nvSpPr>
        <dsp:cNvPr id="0" name=""/>
        <dsp:cNvSpPr/>
      </dsp:nvSpPr>
      <dsp:spPr>
        <a:xfrm>
          <a:off x="4910287" y="3290090"/>
          <a:ext cx="3111915" cy="1933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Создание сырьевой базы для производства целлюлозы</a:t>
          </a:r>
          <a:endParaRPr lang="ru-RU" sz="1200" kern="1200" dirty="0"/>
        </a:p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инвестиционного климата</a:t>
          </a:r>
          <a:endParaRPr lang="ru-RU" sz="1200" kern="1200" dirty="0"/>
        </a:p>
      </dsp:txBody>
      <dsp:txXfrm>
        <a:off x="5886326" y="3815843"/>
        <a:ext cx="2093410" cy="1364933"/>
      </dsp:txXfrm>
    </dsp:sp>
    <dsp:sp modelId="{F0856880-6F3C-4BBA-B2F5-26A9A905F0DA}">
      <dsp:nvSpPr>
        <dsp:cNvPr id="0" name=""/>
        <dsp:cNvSpPr/>
      </dsp:nvSpPr>
      <dsp:spPr>
        <a:xfrm>
          <a:off x="379924" y="3421706"/>
          <a:ext cx="3934892" cy="1669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            плодородности почв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Источник </a:t>
          </a:r>
          <a:r>
            <a:rPr lang="ru-RU" sz="1200" kern="1200" dirty="0" err="1" smtClean="0"/>
            <a:t>биотоплива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416607" y="3875869"/>
        <a:ext cx="2681059" cy="1179074"/>
      </dsp:txXfrm>
    </dsp:sp>
    <dsp:sp modelId="{D1590819-E4E9-47B9-B06C-BFD65A840AED}">
      <dsp:nvSpPr>
        <dsp:cNvPr id="0" name=""/>
        <dsp:cNvSpPr/>
      </dsp:nvSpPr>
      <dsp:spPr>
        <a:xfrm>
          <a:off x="4656653" y="4"/>
          <a:ext cx="3501340" cy="16352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Фиксация углеродного следа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Выделение кислорода</a:t>
          </a:r>
          <a:endParaRPr lang="ru-RU" sz="1200" kern="1200" dirty="0"/>
        </a:p>
      </dsp:txBody>
      <dsp:txXfrm>
        <a:off x="5742977" y="35926"/>
        <a:ext cx="2379094" cy="1154619"/>
      </dsp:txXfrm>
    </dsp:sp>
    <dsp:sp modelId="{1F78DCD3-C8E8-4DB4-A667-160BF4149386}">
      <dsp:nvSpPr>
        <dsp:cNvPr id="0" name=""/>
        <dsp:cNvSpPr/>
      </dsp:nvSpPr>
      <dsp:spPr>
        <a:xfrm>
          <a:off x="0" y="0"/>
          <a:ext cx="3338688" cy="15057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Борьба с опустыниванием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Очищение каналов, сточных вод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биоразнообразия</a:t>
          </a:r>
          <a:endParaRPr lang="ru-RU" sz="1200" kern="1200" dirty="0"/>
        </a:p>
      </dsp:txBody>
      <dsp:txXfrm>
        <a:off x="33075" y="33075"/>
        <a:ext cx="2270931" cy="1063128"/>
      </dsp:txXfrm>
    </dsp:sp>
    <dsp:sp modelId="{25117E96-336C-4623-8124-89D31B25DDA8}">
      <dsp:nvSpPr>
        <dsp:cNvPr id="0" name=""/>
        <dsp:cNvSpPr/>
      </dsp:nvSpPr>
      <dsp:spPr>
        <a:xfrm>
          <a:off x="2034572" y="329796"/>
          <a:ext cx="2212744" cy="2212744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Экология почвы</a:t>
          </a:r>
          <a:endParaRPr lang="ru-RU" sz="2000" kern="1200" dirty="0"/>
        </a:p>
      </dsp:txBody>
      <dsp:txXfrm>
        <a:off x="2682670" y="977894"/>
        <a:ext cx="1564646" cy="1564646"/>
      </dsp:txXfrm>
    </dsp:sp>
    <dsp:sp modelId="{C2B4648C-FD4B-4995-945E-46D874DD3C46}">
      <dsp:nvSpPr>
        <dsp:cNvPr id="0" name=""/>
        <dsp:cNvSpPr/>
      </dsp:nvSpPr>
      <dsp:spPr>
        <a:xfrm rot="5400000">
          <a:off x="4349522" y="329796"/>
          <a:ext cx="2212744" cy="2212744"/>
        </a:xfrm>
        <a:prstGeom prst="pieWedge">
          <a:avLst/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Экология воздуха</a:t>
          </a:r>
          <a:endParaRPr lang="ru-RU" sz="2000" kern="1200" dirty="0"/>
        </a:p>
      </dsp:txBody>
      <dsp:txXfrm rot="-5400000">
        <a:off x="4349522" y="977894"/>
        <a:ext cx="1564646" cy="1564646"/>
      </dsp:txXfrm>
    </dsp:sp>
    <dsp:sp modelId="{998000FD-216E-4234-A66E-896BAD01277D}">
      <dsp:nvSpPr>
        <dsp:cNvPr id="0" name=""/>
        <dsp:cNvSpPr/>
      </dsp:nvSpPr>
      <dsp:spPr>
        <a:xfrm rot="10800000">
          <a:off x="4349522" y="2644746"/>
          <a:ext cx="2212744" cy="2212744"/>
        </a:xfrm>
        <a:prstGeom prst="pieWedge">
          <a:avLst/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Экономика</a:t>
          </a:r>
          <a:endParaRPr lang="ru-RU" sz="2000" kern="1200" dirty="0"/>
        </a:p>
      </dsp:txBody>
      <dsp:txXfrm rot="10800000">
        <a:off x="4349522" y="2644746"/>
        <a:ext cx="1564646" cy="1564646"/>
      </dsp:txXfrm>
    </dsp:sp>
    <dsp:sp modelId="{E055D7A4-63FE-497B-B881-AB07EE684F78}">
      <dsp:nvSpPr>
        <dsp:cNvPr id="0" name=""/>
        <dsp:cNvSpPr/>
      </dsp:nvSpPr>
      <dsp:spPr>
        <a:xfrm rot="16200000">
          <a:off x="2034572" y="2644746"/>
          <a:ext cx="2212744" cy="2212744"/>
        </a:xfrm>
        <a:prstGeom prst="pieWedge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Сельское хозяйство</a:t>
          </a:r>
          <a:endParaRPr lang="ru-RU" sz="2000" kern="1200" dirty="0"/>
        </a:p>
      </dsp:txBody>
      <dsp:txXfrm rot="5400000">
        <a:off x="2682670" y="2644746"/>
        <a:ext cx="1564646" cy="1564646"/>
      </dsp:txXfrm>
    </dsp:sp>
    <dsp:sp modelId="{AC3DCDEE-B300-4C6B-A655-F3FF6752648E}">
      <dsp:nvSpPr>
        <dsp:cNvPr id="0" name=""/>
        <dsp:cNvSpPr/>
      </dsp:nvSpPr>
      <dsp:spPr>
        <a:xfrm>
          <a:off x="3916427" y="2133719"/>
          <a:ext cx="763984" cy="66433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E4D994-1C35-4734-9FF1-61F6A9844D95}">
      <dsp:nvSpPr>
        <dsp:cNvPr id="0" name=""/>
        <dsp:cNvSpPr/>
      </dsp:nvSpPr>
      <dsp:spPr>
        <a:xfrm rot="10800000">
          <a:off x="3916427" y="2389232"/>
          <a:ext cx="763984" cy="66433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D0A96-D2FA-4FF7-AE4B-CE3F55A188D8}" type="datetimeFigureOut">
              <a:rPr lang="ru-RU" smtClean="0"/>
              <a:t>12.07.2020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EC9A4-3082-4595-99B7-1FB83973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1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FE1BAC-899E-40B7-860B-8DD578C40D10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145D-E08B-4EF4-A03F-B662F78DAA7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047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B27BD-C9FF-4291-B684-BC89C5D803A3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5BF77B-8E27-4EC7-A9CB-36076A8E934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5856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B27BD-C9FF-4291-B684-BC89C5D803A3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5BF77B-8E27-4EC7-A9CB-36076A8E934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90347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B27BD-C9FF-4291-B684-BC89C5D803A3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5BF77B-8E27-4EC7-A9CB-36076A8E934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6694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B27BD-C9FF-4291-B684-BC89C5D803A3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5BF77B-8E27-4EC7-A9CB-36076A8E934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199413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B27BD-C9FF-4291-B684-BC89C5D803A3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5BF77B-8E27-4EC7-A9CB-36076A8E934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4709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31DEFC-BBE6-4513-8B18-B1F5231E8278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FA1-0773-4E65-9A83-FEFEAD84E7D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44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04B74-BC75-4C45-93B5-C65CDAB3984B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2BF-D03C-4EEB-99DA-0AE68DDD193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237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EBD9E-6D8B-412B-891A-60F6EEE4C7AB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BE8D-8D3A-403D-A5C7-F36F9E39D8D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591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B7785-D53E-4018-8344-55F0F9F38E92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5A14-BE63-4F38-9969-6088F845097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930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4CB5B-5BC9-4F34-9A30-752FF1B25984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25FA-29CD-4D09-8601-44CCE2E60AA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972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D3F55-7BC7-4876-AE33-C7E8879E5F85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8E8D-CD1C-4FD2-B181-911018CF02E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77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BE6DAC-FDAF-4E10-893F-7312FA18E742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5714-57C7-4367-BE45-4DFB418164B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599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3F5C3F-4061-4271-BC91-27B95821EF73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1C80-085E-4A8D-B103-1D5F74DAEA5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443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A1A3BA-78F0-4018-801B-B0781320D153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1CA3-0E63-40BF-9AD5-363DF314BF4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582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BA6B8-7152-4060-99B2-0A5C0B7C398A}" type="datetime1">
              <a:rPr lang="ru-RU" smtClean="0"/>
              <a:pPr>
                <a:defRPr/>
              </a:pPr>
              <a:t>12.07.2020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E07E-37E3-403E-B31F-33DC9E51FD9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373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B27BD-C9FF-4291-B684-BC89C5D803A3}" type="datetime1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5BF77B-8E27-4EC7-A9CB-36076A8E934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vitrogen.pl/wp-content/uploads/2013/11/Miskant-In-Vitro-9a.jpg" TargetMode="External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8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itrogen.pl/wp-content/uploads/2013/11/Miskant-In-Vitro-3a1.jpg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hyperlink" Target="http://vitrogen.pl/wp-content/uploads/2013/11/Miskant-In-Vitro-8a.jpg" TargetMode="Externa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5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8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362200" y="2549604"/>
            <a:ext cx="78486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7200" b="1" spc="10" dirty="0" smtClean="0">
                <a:solidFill>
                  <a:srgbClr val="948A54"/>
                </a:solidFill>
                <a:latin typeface="Calibri"/>
                <a:cs typeface="Calibri"/>
              </a:rPr>
              <a:t>Проект </a:t>
            </a:r>
            <a:r>
              <a:rPr sz="7200" b="1" spc="10" dirty="0" smtClean="0">
                <a:solidFill>
                  <a:srgbClr val="948A54"/>
                </a:solidFill>
                <a:latin typeface="Calibri"/>
                <a:cs typeface="Calibri"/>
              </a:rPr>
              <a:t>Мискантус</a:t>
            </a:r>
            <a:endParaRPr sz="72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58674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Генеральный директор ООО «Лотос Холдинг» </a:t>
            </a:r>
          </a:p>
          <a:p>
            <a:pPr algn="r"/>
            <a:r>
              <a:rPr lang="ru-RU" dirty="0" smtClean="0"/>
              <a:t>Римма Манджиева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1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68600" y="3537800"/>
            <a:ext cx="6702425" cy="1474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После зимнего опадания листьев растение высыхает до уровня влагосодержания 15-20%</a:t>
            </a:r>
            <a:endParaRPr sz="1300" dirty="0">
              <a:latin typeface="Times New Roman"/>
              <a:cs typeface="Times New Roman"/>
            </a:endParaRPr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" y="1099820"/>
            <a:ext cx="2501899" cy="2087880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" y="1074420"/>
            <a:ext cx="2501899" cy="2087880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80" y="1084580"/>
            <a:ext cx="2788920" cy="204977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588770" y="3192767"/>
            <a:ext cx="1980945" cy="1247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Посадочный материал - корни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0" y="3797300"/>
            <a:ext cx="3840480" cy="22733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4616196" y="3218167"/>
            <a:ext cx="1808099" cy="1247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Механизированная посадка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811769" y="6139802"/>
            <a:ext cx="648906" cy="1247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Хранение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458720" y="6139802"/>
            <a:ext cx="2428962" cy="1247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осуществляется под открытым небом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1074419"/>
            <a:ext cx="3924300" cy="2047240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8396351" y="3186036"/>
            <a:ext cx="1425078" cy="1247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Вегетативный период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3797300"/>
            <a:ext cx="1877060" cy="2270760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1550035" y="6144247"/>
            <a:ext cx="5097843" cy="1247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Уборка производится при помощи обычных косилок и пресс-подборщиков или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3170936" y="6311887"/>
            <a:ext cx="1856359" cy="1247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кормоуборочных комбайнов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1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" y="256031"/>
            <a:ext cx="9921240" cy="480060"/>
          </a:xfrm>
          <a:prstGeom prst="rect">
            <a:avLst/>
          </a:prstGeom>
        </p:spPr>
      </p:pic>
      <p:sp>
        <p:nvSpPr>
          <p:cNvPr id="20" name="text 1"/>
          <p:cNvSpPr txBox="1"/>
          <p:nvPr/>
        </p:nvSpPr>
        <p:spPr>
          <a:xfrm>
            <a:off x="2739136" y="352145"/>
            <a:ext cx="7058914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Технология выращивания: посадка, уборка и хранение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1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256031"/>
            <a:ext cx="640080" cy="480060"/>
          </a:xfrm>
          <a:prstGeom prst="rect">
            <a:avLst/>
          </a:prstGeom>
        </p:spPr>
      </p:pic>
      <p:pic>
        <p:nvPicPr>
          <p:cNvPr id="1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80" y="3797300"/>
            <a:ext cx="3855720" cy="226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404870" y="328041"/>
            <a:ext cx="5583987" cy="333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latin typeface="Arial"/>
                <a:cs typeface="Arial"/>
              </a:rPr>
              <a:t>Производство ризом (корневищ)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485259" y="1270000"/>
            <a:ext cx="6827546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Простота получения ризом для воспроизводства, позволяет наладить работу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028059" y="1483487"/>
            <a:ext cx="2003069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рассадного питомника. 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485259" y="1740281"/>
            <a:ext cx="6827546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Выкапывание ризом 3-х – 5-ти летнего растения, после покоса и разрезания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028059" y="1953641"/>
            <a:ext cx="7284746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корневой  системы,  осуществляется  модернизированными  картофелеуборочными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028059" y="2167000"/>
            <a:ext cx="5427625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комбайнами, c последующей сортировкой и очисткой корневищ. 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485259" y="2423541"/>
            <a:ext cx="6827546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Хранение корневищ, выполняется аналогично корнеплодам, с обеспечением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028059" y="2636994"/>
            <a:ext cx="6223114" cy="1670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повышенной влажности. Ризомы не должны высыхать или обветриваться.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485259" y="2891281"/>
            <a:ext cx="6827546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Поставка ризом осуществляется в пластиковой упаковке, которая сохраняет их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028059" y="3104514"/>
            <a:ext cx="2627909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свежесть по 500 шт. в 1 мешок.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485259" y="3361181"/>
            <a:ext cx="6827546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Основным </a:t>
            </a:r>
            <a:r>
              <a:rPr sz="1400" b="1" i="1" spc="10" dirty="0">
                <a:solidFill>
                  <a:srgbClr val="FF0000"/>
                </a:solidFill>
                <a:latin typeface="Arial"/>
                <a:cs typeface="Arial"/>
              </a:rPr>
              <a:t>недостатком</a:t>
            </a:r>
            <a:r>
              <a:rPr sz="1400" spc="10" dirty="0">
                <a:latin typeface="Arial"/>
                <a:cs typeface="Arial"/>
              </a:rPr>
              <a:t> размножения ризомами является длинный цикл (три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028059" y="3574795"/>
            <a:ext cx="3697503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года) развития растения для рассаживания.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9" y="3471558"/>
            <a:ext cx="2939330" cy="1456511"/>
          </a:xfrm>
          <a:prstGeom prst="rect">
            <a:avLst/>
          </a:prstGeom>
        </p:spPr>
      </p:pic>
      <p:pic>
        <p:nvPicPr>
          <p:cNvPr id="2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9" y="1211957"/>
            <a:ext cx="2948434" cy="2204333"/>
          </a:xfrm>
          <a:prstGeom prst="rect">
            <a:avLst/>
          </a:prstGeom>
        </p:spPr>
      </p:pic>
      <p:pic>
        <p:nvPicPr>
          <p:cNvPr id="2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9" y="4988555"/>
            <a:ext cx="2929498" cy="1451708"/>
          </a:xfrm>
          <a:prstGeom prst="rect">
            <a:avLst/>
          </a:prstGeom>
        </p:spPr>
      </p:pic>
      <p:pic>
        <p:nvPicPr>
          <p:cNvPr id="2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37" y="3858069"/>
            <a:ext cx="2709799" cy="2680843"/>
          </a:xfrm>
          <a:prstGeom prst="rect">
            <a:avLst/>
          </a:prstGeom>
        </p:spPr>
      </p:pic>
      <p:pic>
        <p:nvPicPr>
          <p:cNvPr id="2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88" y="3923283"/>
            <a:ext cx="3192142" cy="2386527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11409426" y="6459410"/>
            <a:ext cx="126060" cy="1429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A8A8A"/>
                </a:solidFill>
                <a:latin typeface="Arial"/>
                <a:cs typeface="Arial"/>
              </a:rPr>
              <a:t>3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" name="text 1"/>
          <p:cNvSpPr txBox="1"/>
          <p:nvPr/>
        </p:nvSpPr>
        <p:spPr>
          <a:xfrm>
            <a:off x="4558284" y="1816878"/>
            <a:ext cx="3325590" cy="11079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200" spc="1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УБОРКА </a:t>
            </a:r>
            <a:endParaRPr sz="720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86472" y="3133232"/>
            <a:ext cx="10218888" cy="10940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109" spc="1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БИОМАССЫ МИСКАНТУСА</a:t>
            </a:r>
            <a:endParaRPr sz="710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955276" y="6344158"/>
            <a:ext cx="126060" cy="1429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A8A8A"/>
                </a:solidFill>
                <a:latin typeface="Arial"/>
                <a:cs typeface="Arial"/>
              </a:rPr>
              <a:t>6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2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10882" y="393954"/>
            <a:ext cx="10778528" cy="10392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10" spc="10" dirty="0">
                <a:latin typeface="Calibri"/>
                <a:cs typeface="Calibri"/>
              </a:rPr>
              <a:t>В связи с дефицитом и дороговизной посадочного материала (ризом),</a:t>
            </a:r>
            <a:endParaRPr sz="2700" dirty="0">
              <a:latin typeface="Calibri"/>
              <a:cs typeface="Calibri"/>
            </a:endParaRPr>
          </a:p>
          <a:p>
            <a:pPr marL="449580">
              <a:lnSpc>
                <a:spcPct val="100000"/>
              </a:lnSpc>
            </a:pPr>
            <a:r>
              <a:rPr sz="2800" spc="10" dirty="0">
                <a:latin typeface="Calibri"/>
                <a:cs typeface="Calibri"/>
              </a:rPr>
              <a:t>применяют выращивание рассады в лаборатории и адаптации в</a:t>
            </a:r>
            <a:endParaRPr sz="2800" dirty="0">
              <a:latin typeface="Calibri"/>
              <a:cs typeface="Calibri"/>
            </a:endParaRPr>
          </a:p>
          <a:p>
            <a:pPr marL="1326197">
              <a:lnSpc>
                <a:spcPct val="100000"/>
              </a:lnSpc>
            </a:pPr>
            <a:r>
              <a:rPr sz="2800" spc="10" dirty="0">
                <a:latin typeface="Calibri"/>
                <a:cs typeface="Calibri"/>
              </a:rPr>
              <a:t>теплицах методом клонального микро размножения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3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41" y="3946271"/>
            <a:ext cx="1952245" cy="2606929"/>
          </a:xfrm>
          <a:prstGeom prst="rect">
            <a:avLst/>
          </a:prstGeom>
        </p:spPr>
      </p:pic>
      <p:pic>
        <p:nvPicPr>
          <p:cNvPr id="31" name="Image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2" y="3429000"/>
            <a:ext cx="2000250" cy="1571625"/>
          </a:xfrm>
          <a:prstGeom prst="rect">
            <a:avLst/>
          </a:prstGeom>
        </p:spPr>
      </p:pic>
      <p:pic>
        <p:nvPicPr>
          <p:cNvPr id="33" name="Image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2" y="1704975"/>
            <a:ext cx="2000250" cy="1571625"/>
          </a:xfrm>
          <a:prstGeom prst="rect">
            <a:avLst/>
          </a:prstGeom>
        </p:spPr>
      </p:pic>
      <p:pic>
        <p:nvPicPr>
          <p:cNvPr id="35" name="Image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87" y="3381375"/>
            <a:ext cx="2000250" cy="1571625"/>
          </a:xfrm>
          <a:prstGeom prst="rect">
            <a:avLst/>
          </a:prstGeom>
        </p:spPr>
      </p:pic>
      <p:pic>
        <p:nvPicPr>
          <p:cNvPr id="37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75" y="1690243"/>
            <a:ext cx="2580640" cy="1586357"/>
          </a:xfrm>
          <a:prstGeom prst="rect">
            <a:avLst/>
          </a:prstGeom>
        </p:spPr>
      </p:pic>
      <p:pic>
        <p:nvPicPr>
          <p:cNvPr id="38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55" y="5128261"/>
            <a:ext cx="2000250" cy="1501139"/>
          </a:xfrm>
          <a:prstGeom prst="rect">
            <a:avLst/>
          </a:prstGeom>
        </p:spPr>
      </p:pic>
      <p:pic>
        <p:nvPicPr>
          <p:cNvPr id="39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75" y="4958969"/>
            <a:ext cx="2580640" cy="1670431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87" y="5106797"/>
            <a:ext cx="1999742" cy="1522603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1122"/>
            <a:ext cx="2581148" cy="1419478"/>
          </a:xfrm>
          <a:prstGeom prst="rect">
            <a:avLst/>
          </a:prstGeom>
        </p:spPr>
      </p:pic>
      <p:pic>
        <p:nvPicPr>
          <p:cNvPr id="42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41" y="1736217"/>
            <a:ext cx="1952245" cy="2607183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62" y="1695450"/>
            <a:ext cx="2009775" cy="158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588770" y="466471"/>
            <a:ext cx="8832672" cy="4572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latin typeface="Calibri"/>
                <a:cs typeface="Calibri"/>
              </a:rPr>
              <a:t>Растения мискантуса на 3-й месяц вегетации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5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42" y="1445641"/>
            <a:ext cx="3710432" cy="4119499"/>
          </a:xfrm>
          <a:prstGeom prst="rect">
            <a:avLst/>
          </a:prstGeom>
        </p:spPr>
      </p:pic>
      <p:pic>
        <p:nvPicPr>
          <p:cNvPr id="5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33" y="1445641"/>
            <a:ext cx="5495925" cy="411949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723390" y="5788469"/>
            <a:ext cx="3002965" cy="2144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а) M. х giganteus – из ризом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305550" y="5788469"/>
            <a:ext cx="3871646" cy="2144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б) M. х giganteus из культуры in vitro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92150" y="193437"/>
            <a:ext cx="10626293" cy="9501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40080">
              <a:lnSpc>
                <a:spcPct val="100000"/>
              </a:lnSpc>
            </a:pPr>
            <a:r>
              <a:rPr sz="3600" spc="10" dirty="0">
                <a:latin typeface="Calibri"/>
                <a:cs typeface="Calibri"/>
              </a:rPr>
              <a:t>Сравнение ключевых показателей ризомного и</a:t>
            </a:r>
            <a:endParaRPr sz="36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latin typeface="Calibri"/>
                <a:cs typeface="Calibri"/>
              </a:rPr>
              <a:t>биотехнологического вариантов установки плантаций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5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94" y="1556766"/>
            <a:ext cx="5712460" cy="3888486"/>
          </a:xfrm>
          <a:prstGeom prst="rect">
            <a:avLst/>
          </a:prstGeom>
        </p:spPr>
      </p:pic>
      <p:pic>
        <p:nvPicPr>
          <p:cNvPr id="5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4" y="1556766"/>
            <a:ext cx="5712460" cy="388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" y="178307"/>
            <a:ext cx="10844784" cy="41605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779651" y="270027"/>
            <a:ext cx="5628259" cy="2041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Баланс спроса и предложения на рынках ЦБП в мире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82880"/>
            <a:ext cx="452628" cy="406907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147127" y="968882"/>
            <a:ext cx="9694060" cy="1906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70" spc="10" dirty="0">
                <a:latin typeface="Arial"/>
                <a:cs typeface="Arial"/>
              </a:rPr>
              <a:t>На мировом рынке ожидается рост спроса на продукцию ЦБП с 440 млн тонн в 2015 году до 573 млн.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47127" y="1213104"/>
            <a:ext cx="1154087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тонн в 2030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47127" y="1533144"/>
            <a:ext cx="9114126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70" spc="10" dirty="0">
                <a:latin typeface="Arial"/>
                <a:cs typeface="Arial"/>
              </a:rPr>
              <a:t>Наиболее привлекательными рыночными сегментами для ЦБП РФ до 2030 года с точки зрения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147127" y="1776984"/>
            <a:ext cx="3491141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прогнозного роста спроса являются: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147127" y="2097278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434211" y="2097278"/>
            <a:ext cx="9786291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 Рынок </a:t>
            </a:r>
            <a:r>
              <a:rPr sz="1600" b="1" spc="10" dirty="0">
                <a:latin typeface="Arial"/>
                <a:cs typeface="Arial"/>
              </a:rPr>
              <a:t>целлюлозы </a:t>
            </a:r>
            <a:r>
              <a:rPr sz="1600" spc="10" dirty="0">
                <a:latin typeface="Arial"/>
                <a:cs typeface="Arial"/>
              </a:rPr>
              <a:t>(вкл., BSKP, распушенную целлюлозу, BHKP, UKP, Вискозную целлюлозу) </a:t>
            </a:r>
            <a:r>
              <a:rPr sz="1600" b="1" spc="10" dirty="0">
                <a:latin typeface="Arial"/>
                <a:cs typeface="Arial"/>
              </a:rPr>
              <a:t>в Китае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434211" y="2341244"/>
            <a:ext cx="727303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и Азии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604264" y="2661251"/>
            <a:ext cx="127809" cy="1908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891410" y="2661251"/>
            <a:ext cx="9264474" cy="1908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70" spc="10" dirty="0">
                <a:latin typeface="Arial"/>
                <a:cs typeface="Arial"/>
              </a:rPr>
              <a:t>Китай. Рост за счет BSKP (1,6 млн.т.), BHKP (8,6 млн. т.), UKP (2,4 млн.т.), макулатурного тарного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891410" y="2905378"/>
            <a:ext cx="694649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картона (12 млн.т.), потребительского картона (4,2 млн.т.), СГИ (4 млн.т.)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604264" y="3225419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891410" y="3225419"/>
            <a:ext cx="8381995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Прочие страны Азии. Рост за счет BSKP (0,4 млн т.), BHKP (2,1 млн т.), UKP (1,7 млн т.),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891410" y="3469258"/>
            <a:ext cx="7960258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40" spc="10" dirty="0">
                <a:latin typeface="Arial"/>
                <a:cs typeface="Arial"/>
              </a:rPr>
              <a:t>макулатурного тарного картона (19,7 млн.т.), потребительского картона (8,8 млн.т.),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891410" y="3713353"/>
            <a:ext cx="3648938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чистоцеллюлозной бумаги (1,8 млн.т.)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147127" y="4033520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434211" y="4033520"/>
            <a:ext cx="8594547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В 2030 году Китай останется импортером в сегментах товарной целлюлозы (43,9 млн.т.) 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434211" y="4277233"/>
            <a:ext cx="4530318" cy="1906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чистоцеллюлозного тарного картона (0,9млн.т.)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147127" y="4597654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434211" y="4597654"/>
            <a:ext cx="9745752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Рынок </a:t>
            </a:r>
            <a:r>
              <a:rPr sz="1600" b="1" spc="10" dirty="0">
                <a:latin typeface="Arial"/>
                <a:cs typeface="Arial"/>
              </a:rPr>
              <a:t>потребительского картона </a:t>
            </a:r>
            <a:r>
              <a:rPr sz="1600" spc="10" dirty="0">
                <a:latin typeface="Arial"/>
                <a:cs typeface="Arial"/>
              </a:rPr>
              <a:t>(вкл., потребительский картон и макулатурный картон) </a:t>
            </a:r>
            <a:r>
              <a:rPr sz="1600" b="1" spc="10" dirty="0">
                <a:latin typeface="Arial"/>
                <a:cs typeface="Arial"/>
              </a:rPr>
              <a:t>в РФ</a:t>
            </a:r>
            <a:r>
              <a:rPr sz="1600" spc="10" dirty="0">
                <a:latin typeface="Arial"/>
                <a:cs typeface="Arial"/>
              </a:rPr>
              <a:t>: темп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434211" y="4841494"/>
            <a:ext cx="4324578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роста 2,7% в год, прирост к 2030 г. 0,5 млн. т.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147127" y="5161500"/>
            <a:ext cx="127808" cy="1908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434211" y="5161500"/>
            <a:ext cx="6539800" cy="1908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Рынок </a:t>
            </a:r>
            <a:r>
              <a:rPr sz="1600" b="1" spc="10" dirty="0">
                <a:latin typeface="Arial"/>
                <a:cs typeface="Arial"/>
              </a:rPr>
              <a:t>СГИ </a:t>
            </a:r>
            <a:r>
              <a:rPr sz="1600" spc="10" dirty="0">
                <a:latin typeface="Arial"/>
                <a:cs typeface="Arial"/>
              </a:rPr>
              <a:t>в </a:t>
            </a:r>
            <a:r>
              <a:rPr sz="1600" b="1" spc="10" dirty="0">
                <a:latin typeface="Arial"/>
                <a:cs typeface="Arial"/>
              </a:rPr>
              <a:t>РФ</a:t>
            </a:r>
            <a:r>
              <a:rPr sz="1600" spc="10" dirty="0">
                <a:latin typeface="Arial"/>
                <a:cs typeface="Arial"/>
              </a:rPr>
              <a:t>: темп роста 5,9% в год, прирост к 2030 г. 0,8 млн. т.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2299335" y="6182106"/>
            <a:ext cx="5417846" cy="1072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latin typeface="Arial"/>
                <a:cs typeface="Arial"/>
              </a:rPr>
              <a:t>ИСТОЧНИК: Материалы для обсуждения на заседании рабочей группы по ЦБП 21октября 2016 года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" y="178307"/>
            <a:ext cx="10703052" cy="41605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779270" y="270027"/>
            <a:ext cx="3850259" cy="2041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Рынок ЦБП в 2015 году   (млн. тонн)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82880"/>
            <a:ext cx="452628" cy="406907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24" y="705681"/>
            <a:ext cx="9618176" cy="5747683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2388870" y="6509766"/>
            <a:ext cx="1777009" cy="1072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Arial"/>
                <a:cs typeface="Arial"/>
              </a:rPr>
              <a:t>ИСТОЧНИК: RISI;Hawkins Wright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B13882A6-74C1-4E4C-89D7-64BA39B4787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727748"/>
            <a:ext cx="10668000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ru-RU" alt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altLang="ru-RU" sz="2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Мискантусом</a:t>
            </a:r>
            <a:r>
              <a:rPr lang="ru-RU" alt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территории Республики Калмыкия и Приморского края</a:t>
            </a:r>
            <a:endParaRPr lang="ru-RU" altLang="ru-RU" sz="2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752601"/>
            <a:ext cx="8588202" cy="428876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ООО «Лотос Холдинг» в сотрудничестве с ООО «Мастер Брэнд» произвели высадку экспериментальной плантации на территории поселка Адык Черноземельского района Республики Калмыкия. Результаты эксперимента послужат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основанием экономического обоснования высадки промышленных плантаций на территории республики (Черноземельский, Лаганский и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Городовиковский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районы).</a:t>
            </a:r>
          </a:p>
          <a:p>
            <a:pPr marL="0" indent="0" algn="just">
              <a:buNone/>
            </a:pPr>
            <a:endParaRPr lang="ru-RU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В мае 2020 года в рамках договора о сотрудничестве с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JSN Co., LTD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(Япония) была произведена экспериментальная высадка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ризом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Мискантуса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на территории Приморского края (г. Уссурийск). В результате эксперимента будут получены данные о вегетативном цикле и производительности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сельхозкультуры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на территории Приморского края для высадки промышленных плантаций и создания российско-японского совместного предприятия по производству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экологичной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одноразовой посуды.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BE8D-8D3A-403D-A5C7-F36F9E39D8D7}" type="slidenum">
              <a:rPr lang="ru-RU" altLang="ru-RU" smtClean="0"/>
              <a:pPr/>
              <a:t>2</a:t>
            </a:fld>
            <a:endParaRPr lang="ru-RU" altLang="ru-RU"/>
          </a:p>
        </p:txBody>
      </p:sp>
      <p:pic>
        <p:nvPicPr>
          <p:cNvPr id="6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E5B35EEE-278D-47D6-BEA8-92C62E60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1200" y="1295400"/>
            <a:ext cx="2362200" cy="239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8" name="Picture 2" descr="https://regnum.ru/uploads/pictures/news/2018/06/07/regnum_picture_1528368207162891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018" y="3818027"/>
            <a:ext cx="2456563" cy="21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78307"/>
            <a:ext cx="10913364" cy="41605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707515" y="270027"/>
            <a:ext cx="6847840" cy="2041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к 2030 году спрос на продукцию ЦБП вырастет примерно на 30%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7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" y="182880"/>
            <a:ext cx="457200" cy="406907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9871456" y="6344158"/>
            <a:ext cx="209880" cy="1429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A8A8A"/>
                </a:solidFill>
                <a:latin typeface="Arial"/>
                <a:cs typeface="Arial"/>
              </a:rPr>
              <a:t>15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7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24" y="1222645"/>
            <a:ext cx="9776266" cy="4930736"/>
          </a:xfrm>
          <a:prstGeom prst="rect">
            <a:avLst/>
          </a:prstGeom>
        </p:spPr>
      </p:pic>
      <p:pic>
        <p:nvPicPr>
          <p:cNvPr id="7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69" y="734462"/>
            <a:ext cx="2071303" cy="488203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6097016" y="750316"/>
            <a:ext cx="2002561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Ожидаемый ежегодный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097016" y="963675"/>
            <a:ext cx="1273963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рост 2015-30гг.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964435" y="1036413"/>
            <a:ext cx="1644890" cy="1670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2030 год, млн. тонн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388870" y="6509766"/>
            <a:ext cx="1777009" cy="1072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Arial"/>
                <a:cs typeface="Arial"/>
              </a:rPr>
              <a:t>ИСТОЧНИК: RISI;Hawkins Wright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9" y="1157864"/>
            <a:ext cx="10485478" cy="5162007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3700653" y="4264584"/>
            <a:ext cx="2827273" cy="830021"/>
          </a:xfrm>
          <a:custGeom>
            <a:avLst/>
            <a:gdLst/>
            <a:ahLst/>
            <a:cxnLst/>
            <a:rect l="l" t="t" r="r" b="b"/>
            <a:pathLst>
              <a:path w="2827273" h="830021">
                <a:moveTo>
                  <a:pt x="19050" y="810971"/>
                </a:moveTo>
                <a:lnTo>
                  <a:pt x="19050" y="19050"/>
                </a:lnTo>
                <a:lnTo>
                  <a:pt x="2808224" y="19050"/>
                </a:lnTo>
                <a:lnTo>
                  <a:pt x="2808224" y="810971"/>
                </a:lnTo>
                <a:lnTo>
                  <a:pt x="19050" y="810971"/>
                </a:lnTo>
                <a:close/>
              </a:path>
            </a:pathLst>
          </a:custGeom>
          <a:ln w="38100">
            <a:solidFill>
              <a:srgbClr val="5C92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10673715" y="4271010"/>
            <a:ext cx="647827" cy="817245"/>
          </a:xfrm>
          <a:custGeom>
            <a:avLst/>
            <a:gdLst/>
            <a:ahLst/>
            <a:cxnLst/>
            <a:rect l="l" t="t" r="r" b="b"/>
            <a:pathLst>
              <a:path w="647827" h="817245">
                <a:moveTo>
                  <a:pt x="12700" y="408559"/>
                </a:moveTo>
                <a:cubicBezTo>
                  <a:pt x="12700" y="189865"/>
                  <a:pt x="152019" y="12700"/>
                  <a:pt x="323850" y="12700"/>
                </a:cubicBezTo>
                <a:cubicBezTo>
                  <a:pt x="323850" y="12700"/>
                  <a:pt x="323850" y="12700"/>
                  <a:pt x="323850" y="12700"/>
                </a:cubicBezTo>
                <a:lnTo>
                  <a:pt x="323850" y="12700"/>
                </a:lnTo>
                <a:cubicBezTo>
                  <a:pt x="495808" y="12700"/>
                  <a:pt x="635127" y="189865"/>
                  <a:pt x="635127" y="408559"/>
                </a:cubicBezTo>
                <a:lnTo>
                  <a:pt x="635127" y="408559"/>
                </a:lnTo>
                <a:cubicBezTo>
                  <a:pt x="635127" y="627253"/>
                  <a:pt x="495808" y="804545"/>
                  <a:pt x="323850" y="804545"/>
                </a:cubicBezTo>
                <a:cubicBezTo>
                  <a:pt x="323850" y="804545"/>
                  <a:pt x="323850" y="804545"/>
                  <a:pt x="323850" y="804545"/>
                </a:cubicBezTo>
                <a:lnTo>
                  <a:pt x="323850" y="804545"/>
                </a:lnTo>
                <a:cubicBezTo>
                  <a:pt x="152019" y="804545"/>
                  <a:pt x="12700" y="627253"/>
                  <a:pt x="12700" y="408559"/>
                </a:cubicBezTo>
                <a:close/>
              </a:path>
            </a:pathLst>
          </a:custGeom>
          <a:ln w="25400">
            <a:solidFill>
              <a:srgbClr val="5C92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891272" y="4258361"/>
            <a:ext cx="1339723" cy="830021"/>
          </a:xfrm>
          <a:custGeom>
            <a:avLst/>
            <a:gdLst/>
            <a:ahLst/>
            <a:cxnLst/>
            <a:rect l="l" t="t" r="r" b="b"/>
            <a:pathLst>
              <a:path w="1339723" h="830021">
                <a:moveTo>
                  <a:pt x="19050" y="810971"/>
                </a:moveTo>
                <a:lnTo>
                  <a:pt x="19050" y="19050"/>
                </a:lnTo>
                <a:lnTo>
                  <a:pt x="1320673" y="19050"/>
                </a:lnTo>
                <a:lnTo>
                  <a:pt x="1320673" y="810971"/>
                </a:lnTo>
                <a:lnTo>
                  <a:pt x="19050" y="810971"/>
                </a:lnTo>
                <a:close/>
              </a:path>
            </a:pathLst>
          </a:custGeom>
          <a:ln w="38100">
            <a:solidFill>
              <a:srgbClr val="5C92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9260840" y="4255059"/>
            <a:ext cx="1339723" cy="830021"/>
          </a:xfrm>
          <a:custGeom>
            <a:avLst/>
            <a:gdLst/>
            <a:ahLst/>
            <a:cxnLst/>
            <a:rect l="l" t="t" r="r" b="b"/>
            <a:pathLst>
              <a:path w="1339723" h="830021">
                <a:moveTo>
                  <a:pt x="19050" y="810971"/>
                </a:moveTo>
                <a:lnTo>
                  <a:pt x="19050" y="19050"/>
                </a:lnTo>
                <a:lnTo>
                  <a:pt x="1320673" y="19050"/>
                </a:lnTo>
                <a:lnTo>
                  <a:pt x="1320673" y="810971"/>
                </a:lnTo>
                <a:lnTo>
                  <a:pt x="19050" y="810971"/>
                </a:lnTo>
                <a:close/>
              </a:path>
            </a:pathLst>
          </a:custGeom>
          <a:ln w="38100">
            <a:solidFill>
              <a:srgbClr val="5C92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7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46" y="890066"/>
            <a:ext cx="1656355" cy="228844"/>
          </a:xfrm>
          <a:prstGeom prst="rect">
            <a:avLst/>
          </a:prstGeom>
        </p:spPr>
      </p:pic>
      <p:pic>
        <p:nvPicPr>
          <p:cNvPr id="7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31" y="868018"/>
            <a:ext cx="2369816" cy="246340"/>
          </a:xfrm>
          <a:prstGeom prst="rect">
            <a:avLst/>
          </a:prstGeom>
        </p:spPr>
      </p:pic>
      <p:pic>
        <p:nvPicPr>
          <p:cNvPr id="7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72" y="904705"/>
            <a:ext cx="1665161" cy="219976"/>
          </a:xfrm>
          <a:prstGeom prst="rect">
            <a:avLst/>
          </a:prstGeom>
        </p:spPr>
      </p:pic>
      <p:sp>
        <p:nvSpPr>
          <p:cNvPr id="113" name="object 113"/>
          <p:cNvSpPr/>
          <p:nvPr/>
        </p:nvSpPr>
        <p:spPr>
          <a:xfrm>
            <a:off x="4281487" y="6283040"/>
            <a:ext cx="6886956" cy="518579"/>
          </a:xfrm>
          <a:custGeom>
            <a:avLst/>
            <a:gdLst/>
            <a:ahLst/>
            <a:cxnLst/>
            <a:rect l="l" t="t" r="r" b="b"/>
            <a:pathLst>
              <a:path w="6886956" h="518579">
                <a:moveTo>
                  <a:pt x="14288" y="504292"/>
                </a:moveTo>
                <a:lnTo>
                  <a:pt x="14288" y="14288"/>
                </a:lnTo>
                <a:lnTo>
                  <a:pt x="6872669" y="14288"/>
                </a:lnTo>
                <a:lnTo>
                  <a:pt x="6872669" y="504292"/>
                </a:lnTo>
                <a:lnTo>
                  <a:pt x="14288" y="504292"/>
                </a:lnTo>
                <a:close/>
              </a:path>
            </a:pathLst>
          </a:custGeom>
          <a:ln w="28575">
            <a:solidFill>
              <a:srgbClr val="00B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text 1"/>
          <p:cNvSpPr txBox="1"/>
          <p:nvPr/>
        </p:nvSpPr>
        <p:spPr>
          <a:xfrm>
            <a:off x="4388104" y="6356159"/>
            <a:ext cx="6503114" cy="1548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0" spc="10" dirty="0">
                <a:latin typeface="Arial"/>
                <a:cs typeface="Arial"/>
              </a:rPr>
              <a:t>Наиболее привлекательный сегмент для российского ЦБП – производство товарной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388104" y="6551739"/>
            <a:ext cx="964845" cy="1548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Arial"/>
                <a:cs typeface="Arial"/>
              </a:rPr>
              <a:t>целлюлозы,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343271" y="6551739"/>
            <a:ext cx="3921457" cy="1548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i="1" spc="10" dirty="0">
                <a:latin typeface="Arial"/>
                <a:cs typeface="Arial"/>
              </a:rPr>
              <a:t>макулатурного и потребительского картона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41120" y="869505"/>
            <a:ext cx="2167179" cy="1548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Прирост спроса 2015-30гг.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8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8" y="288036"/>
            <a:ext cx="10556748" cy="420624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1851279" y="380488"/>
            <a:ext cx="4378785" cy="2044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Привлекательные сегменты для ЦБП РФ</a:t>
            </a:r>
            <a:endParaRPr sz="1700" dirty="0">
              <a:latin typeface="Times New Roman"/>
              <a:cs typeface="Times New Roman"/>
            </a:endParaRPr>
          </a:p>
        </p:txBody>
      </p:sp>
      <p:pic>
        <p:nvPicPr>
          <p:cNvPr id="8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" y="292607"/>
            <a:ext cx="525780" cy="411480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2299335" y="6614541"/>
            <a:ext cx="1777390" cy="1072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Arial"/>
                <a:cs typeface="Arial"/>
              </a:rPr>
              <a:t>ИСТОЧНИК: RISI;Hawkins Wright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46467" y="371729"/>
            <a:ext cx="10244976" cy="4572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latin typeface="Calibri"/>
                <a:cs typeface="Calibri"/>
              </a:rPr>
              <a:t>Потенциальные потребители биомассы Мискантуса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96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94" y="1008506"/>
            <a:ext cx="3637025" cy="3803015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817745" y="4925949"/>
            <a:ext cx="1296644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Потребность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326759" y="4925949"/>
            <a:ext cx="160883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в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702806" y="4925949"/>
            <a:ext cx="646276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сырье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561580" y="4925949"/>
            <a:ext cx="272643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из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360545" y="5200396"/>
            <a:ext cx="1194663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однолетних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953379" y="5200396"/>
            <a:ext cx="176250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и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527418" y="5200396"/>
            <a:ext cx="1306805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многолетних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360545" y="5474732"/>
            <a:ext cx="877235" cy="228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лубяных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360545" y="5474732"/>
            <a:ext cx="3473750" cy="5031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24279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сельскохозяйственных</a:t>
            </a:r>
            <a:endParaRPr sz="18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культур для обеспечения растущих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360545" y="6023610"/>
            <a:ext cx="3473678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Calibri"/>
                <a:cs typeface="Calibri"/>
              </a:rPr>
              <a:t>производственных потребностей –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360545" y="6298009"/>
            <a:ext cx="2112056" cy="228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latin typeface="Calibri"/>
                <a:cs typeface="Calibri"/>
              </a:rPr>
              <a:t>2 340 000 </a:t>
            </a:r>
            <a:r>
              <a:rPr sz="1800" spc="10" dirty="0">
                <a:latin typeface="Calibri"/>
                <a:cs typeface="Calibri"/>
              </a:rPr>
              <a:t>тонн в год.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9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04" y="3518154"/>
            <a:ext cx="3660902" cy="3132073"/>
          </a:xfrm>
          <a:prstGeom prst="rect">
            <a:avLst/>
          </a:prstGeom>
        </p:spPr>
      </p:pic>
      <p:pic>
        <p:nvPicPr>
          <p:cNvPr id="9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1" y="3626789"/>
            <a:ext cx="3675379" cy="2822829"/>
          </a:xfrm>
          <a:prstGeom prst="rect">
            <a:avLst/>
          </a:prstGeom>
        </p:spPr>
      </p:pic>
      <p:pic>
        <p:nvPicPr>
          <p:cNvPr id="9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1" y="1013714"/>
            <a:ext cx="3728084" cy="2546095"/>
          </a:xfrm>
          <a:prstGeom prst="rect">
            <a:avLst/>
          </a:prstGeom>
        </p:spPr>
      </p:pic>
      <p:pic>
        <p:nvPicPr>
          <p:cNvPr id="100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04" y="1013714"/>
            <a:ext cx="3660902" cy="2432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154936" y="344821"/>
            <a:ext cx="8000945" cy="5083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solidFill>
                  <a:srgbClr val="00B050"/>
                </a:solidFill>
                <a:latin typeface="Calibri"/>
                <a:cs typeface="Calibri"/>
              </a:rPr>
              <a:t>Мискантус </a:t>
            </a:r>
            <a:r>
              <a:rPr sz="4000" spc="10" dirty="0">
                <a:latin typeface="Calibri"/>
                <a:cs typeface="Calibri"/>
              </a:rPr>
              <a:t>и продуктовая Пирамида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0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68" y="1110996"/>
            <a:ext cx="1069847" cy="598932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7349490" y="1258570"/>
            <a:ext cx="983132" cy="3200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9" spc="10" dirty="0">
                <a:latin typeface="Calibri"/>
                <a:cs typeface="Calibri"/>
              </a:rPr>
              <a:t>Фармацевтика</a:t>
            </a:r>
            <a:endParaRPr sz="1000" dirty="0">
              <a:latin typeface="Calibri"/>
              <a:cs typeface="Calibri"/>
            </a:endParaRPr>
          </a:p>
          <a:p>
            <a:pPr marL="101600">
              <a:lnSpc>
                <a:spcPct val="100000"/>
              </a:lnSpc>
            </a:pPr>
            <a:r>
              <a:rPr sz="1200" spc="10" dirty="0">
                <a:latin typeface="Calibri"/>
                <a:cs typeface="Calibri"/>
              </a:rPr>
              <a:t>и химикаты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1687068"/>
            <a:ext cx="2112264" cy="598932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7169785" y="1834896"/>
            <a:ext cx="1346910" cy="3199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9" spc="10" dirty="0">
                <a:latin typeface="Calibri"/>
                <a:cs typeface="Calibri"/>
              </a:rPr>
              <a:t>Продукты питания и</a:t>
            </a:r>
            <a:endParaRPr sz="700" dirty="0">
              <a:latin typeface="Calibri"/>
              <a:cs typeface="Calibri"/>
            </a:endParaRPr>
          </a:p>
          <a:p>
            <a:pPr marL="452120">
              <a:lnSpc>
                <a:spcPct val="100000"/>
              </a:lnSpc>
            </a:pPr>
            <a:r>
              <a:rPr sz="1200" spc="10" dirty="0">
                <a:latin typeface="Calibri"/>
                <a:cs typeface="Calibri"/>
              </a:rPr>
              <a:t>корма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52" y="2263140"/>
            <a:ext cx="3154680" cy="598931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6830694" y="2411095"/>
            <a:ext cx="2024480" cy="3200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latin typeface="Calibri"/>
                <a:cs typeface="Calibri"/>
              </a:rPr>
              <a:t>Эксплуатационные материалы</a:t>
            </a:r>
            <a:endParaRPr sz="1100" dirty="0">
              <a:latin typeface="Calibri"/>
              <a:cs typeface="Calibri"/>
            </a:endParaRPr>
          </a:p>
          <a:p>
            <a:pPr marL="48260">
              <a:lnSpc>
                <a:spcPct val="100000"/>
              </a:lnSpc>
            </a:pPr>
            <a:r>
              <a:rPr sz="1200" spc="10" dirty="0">
                <a:latin typeface="Calibri"/>
                <a:cs typeface="Calibri"/>
              </a:rPr>
              <a:t>и потребительские химикаты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2839212"/>
            <a:ext cx="4197096" cy="598932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6752590" y="3071240"/>
            <a:ext cx="2181377" cy="1524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Calibri"/>
                <a:cs typeface="Calibri"/>
              </a:rPr>
              <a:t>Топливо, электроэнергия и тепло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231892" y="1124712"/>
            <a:ext cx="576072" cy="2304288"/>
          </a:xfrm>
          <a:custGeom>
            <a:avLst/>
            <a:gdLst/>
            <a:ahLst/>
            <a:cxnLst/>
            <a:rect l="l" t="t" r="r" b="b"/>
            <a:pathLst>
              <a:path w="576072" h="2304288">
                <a:moveTo>
                  <a:pt x="0" y="288036"/>
                </a:moveTo>
                <a:lnTo>
                  <a:pt x="288036" y="0"/>
                </a:lnTo>
                <a:lnTo>
                  <a:pt x="576072" y="288036"/>
                </a:lnTo>
                <a:lnTo>
                  <a:pt x="432054" y="288036"/>
                </a:lnTo>
                <a:lnTo>
                  <a:pt x="432054" y="2304288"/>
                </a:lnTo>
                <a:lnTo>
                  <a:pt x="144018" y="2304288"/>
                </a:lnTo>
                <a:lnTo>
                  <a:pt x="144018" y="288036"/>
                </a:lnTo>
                <a:close/>
              </a:path>
            </a:pathLst>
          </a:custGeom>
          <a:solidFill>
            <a:srgbClr val="00B050">
              <a:alpha val="14902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19192" y="1112012"/>
            <a:ext cx="601472" cy="2329688"/>
          </a:xfrm>
          <a:custGeom>
            <a:avLst/>
            <a:gdLst/>
            <a:ahLst/>
            <a:cxnLst/>
            <a:rect l="l" t="t" r="r" b="b"/>
            <a:pathLst>
              <a:path w="601472" h="2329688">
                <a:moveTo>
                  <a:pt x="12700" y="300736"/>
                </a:moveTo>
                <a:lnTo>
                  <a:pt x="300736" y="12700"/>
                </a:lnTo>
                <a:lnTo>
                  <a:pt x="588772" y="300736"/>
                </a:lnTo>
                <a:lnTo>
                  <a:pt x="444754" y="300736"/>
                </a:lnTo>
                <a:lnTo>
                  <a:pt x="444754" y="2316988"/>
                </a:lnTo>
                <a:lnTo>
                  <a:pt x="156718" y="2316988"/>
                </a:lnTo>
                <a:lnTo>
                  <a:pt x="156718" y="300736"/>
                </a:lnTo>
                <a:close/>
              </a:path>
            </a:pathLst>
          </a:custGeom>
          <a:ln w="25400">
            <a:solidFill>
              <a:srgbClr val="00B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text 1"/>
          <p:cNvSpPr txBox="1"/>
          <p:nvPr/>
        </p:nvSpPr>
        <p:spPr>
          <a:xfrm rot="-5400000">
            <a:off x="4605185" y="2241461"/>
            <a:ext cx="186453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Добавленная стоимость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9840468" y="1098296"/>
            <a:ext cx="576072" cy="2304288"/>
          </a:xfrm>
          <a:custGeom>
            <a:avLst/>
            <a:gdLst/>
            <a:ahLst/>
            <a:cxnLst/>
            <a:rect l="l" t="t" r="r" b="b"/>
            <a:pathLst>
              <a:path w="576072" h="2304288">
                <a:moveTo>
                  <a:pt x="576072" y="2016252"/>
                </a:moveTo>
                <a:lnTo>
                  <a:pt x="288036" y="2304288"/>
                </a:lnTo>
                <a:lnTo>
                  <a:pt x="0" y="2016252"/>
                </a:lnTo>
                <a:lnTo>
                  <a:pt x="144018" y="2016252"/>
                </a:lnTo>
                <a:lnTo>
                  <a:pt x="144018" y="0"/>
                </a:lnTo>
                <a:lnTo>
                  <a:pt x="432054" y="0"/>
                </a:lnTo>
                <a:lnTo>
                  <a:pt x="432054" y="2016252"/>
                </a:lnTo>
                <a:close/>
              </a:path>
            </a:pathLst>
          </a:custGeom>
          <a:solidFill>
            <a:srgbClr val="00B050">
              <a:alpha val="14902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9827768" y="1085596"/>
            <a:ext cx="601472" cy="2329688"/>
          </a:xfrm>
          <a:custGeom>
            <a:avLst/>
            <a:gdLst/>
            <a:ahLst/>
            <a:cxnLst/>
            <a:rect l="l" t="t" r="r" b="b"/>
            <a:pathLst>
              <a:path w="601472" h="2329688">
                <a:moveTo>
                  <a:pt x="588772" y="2028952"/>
                </a:moveTo>
                <a:lnTo>
                  <a:pt x="300736" y="2316988"/>
                </a:lnTo>
                <a:lnTo>
                  <a:pt x="12700" y="2028952"/>
                </a:lnTo>
                <a:lnTo>
                  <a:pt x="156718" y="2028952"/>
                </a:lnTo>
                <a:lnTo>
                  <a:pt x="156718" y="12700"/>
                </a:lnTo>
                <a:lnTo>
                  <a:pt x="444754" y="12700"/>
                </a:lnTo>
                <a:lnTo>
                  <a:pt x="444754" y="2028952"/>
                </a:lnTo>
                <a:close/>
              </a:path>
            </a:pathLst>
          </a:custGeom>
          <a:ln w="25400">
            <a:solidFill>
              <a:srgbClr val="00B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text 1"/>
          <p:cNvSpPr txBox="1"/>
          <p:nvPr/>
        </p:nvSpPr>
        <p:spPr>
          <a:xfrm rot="5400000">
            <a:off x="9836124" y="2111146"/>
            <a:ext cx="555804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Объем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324610" y="1089913"/>
            <a:ext cx="2380970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Использование волокна: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324610" y="1333754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611630" y="1333754"/>
            <a:ext cx="1796643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Легкие ДВП / МДФ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324610" y="1577975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611630" y="1577975"/>
            <a:ext cx="274190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Картон / бумага / целлюлоза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324610" y="1821688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611630" y="1821688"/>
            <a:ext cx="1702663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«Зеленый» бетон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324610" y="2065528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611630" y="2065528"/>
            <a:ext cx="1497050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Био-композиты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324610" y="2309461"/>
            <a:ext cx="1893378" cy="190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Источники энергии: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324610" y="2553588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611630" y="2553588"/>
            <a:ext cx="221866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Подсушенные гранулы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324610" y="2797428"/>
            <a:ext cx="127609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611630" y="2797428"/>
            <a:ext cx="892530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Пеллеты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324610" y="3041362"/>
            <a:ext cx="127809" cy="1908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611630" y="3041362"/>
            <a:ext cx="580199" cy="1908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Щепа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0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05" y="3523488"/>
            <a:ext cx="2093849" cy="1580261"/>
          </a:xfrm>
          <a:prstGeom prst="rect">
            <a:avLst/>
          </a:prstGeom>
        </p:spPr>
      </p:pic>
      <p:pic>
        <p:nvPicPr>
          <p:cNvPr id="10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40" y="3611880"/>
            <a:ext cx="2344421" cy="1501140"/>
          </a:xfrm>
          <a:prstGeom prst="rect">
            <a:avLst/>
          </a:prstGeom>
        </p:spPr>
      </p:pic>
      <p:pic>
        <p:nvPicPr>
          <p:cNvPr id="10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80" y="5115560"/>
            <a:ext cx="1501140" cy="1501140"/>
          </a:xfrm>
          <a:prstGeom prst="rect">
            <a:avLst/>
          </a:prstGeom>
        </p:spPr>
      </p:pic>
      <p:pic>
        <p:nvPicPr>
          <p:cNvPr id="10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20" y="5095240"/>
            <a:ext cx="2374900" cy="1521460"/>
          </a:xfrm>
          <a:prstGeom prst="rect">
            <a:avLst/>
          </a:prstGeom>
        </p:spPr>
      </p:pic>
      <p:pic>
        <p:nvPicPr>
          <p:cNvPr id="110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5115560"/>
            <a:ext cx="2247900" cy="1501140"/>
          </a:xfrm>
          <a:prstGeom prst="rect">
            <a:avLst/>
          </a:prstGeom>
        </p:spPr>
      </p:pic>
      <p:pic>
        <p:nvPicPr>
          <p:cNvPr id="111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60" y="3611880"/>
            <a:ext cx="2049779" cy="1478280"/>
          </a:xfrm>
          <a:prstGeom prst="rect">
            <a:avLst/>
          </a:prstGeom>
        </p:spPr>
      </p:pic>
      <p:pic>
        <p:nvPicPr>
          <p:cNvPr id="112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611880"/>
            <a:ext cx="1877060" cy="1480820"/>
          </a:xfrm>
          <a:prstGeom prst="rect">
            <a:avLst/>
          </a:prstGeom>
        </p:spPr>
      </p:pic>
      <p:pic>
        <p:nvPicPr>
          <p:cNvPr id="113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20" y="5115560"/>
            <a:ext cx="1755140" cy="15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59155" y="922604"/>
            <a:ext cx="10518775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В России каждый год продаётся более 26 млрд одноразовых пластиковых пакетов. Большинство из них используется только один раз,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59155" y="1135964"/>
            <a:ext cx="10475595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чтобы принести продукты из магазина. Ежегодно это приводит к образованию не менее, чем 130 тыс. тонн отходов пластиковых пакетов.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59155" y="1502105"/>
            <a:ext cx="4937379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Более 45 тыс. тонн отходов от одноразовой пластиковой посуды.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59155" y="1867865"/>
            <a:ext cx="9713595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Также объемное загрязнение пластиковыми отходами осуществляется за счет фасовочных лотков, емкостей и гибкой упаковки.</a:t>
            </a:r>
            <a:endParaRPr sz="1300" dirty="0">
              <a:latin typeface="Times New Roman"/>
              <a:cs typeface="Times New Roman"/>
            </a:endParaRPr>
          </a:p>
        </p:txBody>
      </p:sp>
      <p:pic>
        <p:nvPicPr>
          <p:cNvPr id="11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" y="146304"/>
            <a:ext cx="10707624" cy="48006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1773554" y="242545"/>
            <a:ext cx="3674745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Объем пластиковых отходов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4691380"/>
            <a:ext cx="4500880" cy="1991360"/>
          </a:xfrm>
          <a:prstGeom prst="rect">
            <a:avLst/>
          </a:prstGeom>
        </p:spPr>
      </p:pic>
      <p:pic>
        <p:nvPicPr>
          <p:cNvPr id="11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2379980"/>
            <a:ext cx="1816100" cy="2308860"/>
          </a:xfrm>
          <a:prstGeom prst="rect">
            <a:avLst/>
          </a:prstGeom>
        </p:spPr>
      </p:pic>
      <p:pic>
        <p:nvPicPr>
          <p:cNvPr id="11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40" y="2379980"/>
            <a:ext cx="2801621" cy="2286000"/>
          </a:xfrm>
          <a:prstGeom prst="rect">
            <a:avLst/>
          </a:prstGeom>
        </p:spPr>
      </p:pic>
      <p:pic>
        <p:nvPicPr>
          <p:cNvPr id="11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2379980"/>
            <a:ext cx="2816860" cy="2308860"/>
          </a:xfrm>
          <a:prstGeom prst="rect">
            <a:avLst/>
          </a:prstGeom>
        </p:spPr>
      </p:pic>
      <p:pic>
        <p:nvPicPr>
          <p:cNvPr id="120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0" y="4691380"/>
            <a:ext cx="4726940" cy="1993900"/>
          </a:xfrm>
          <a:prstGeom prst="rect">
            <a:avLst/>
          </a:prstGeom>
        </p:spPr>
      </p:pic>
      <p:pic>
        <p:nvPicPr>
          <p:cNvPr id="12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00" y="2379980"/>
            <a:ext cx="1762760" cy="2293620"/>
          </a:xfrm>
          <a:prstGeom prst="rect">
            <a:avLst/>
          </a:prstGeom>
        </p:spPr>
      </p:pic>
      <p:pic>
        <p:nvPicPr>
          <p:cNvPr id="12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46304"/>
            <a:ext cx="667512" cy="484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87082" y="3087954"/>
            <a:ext cx="10737532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Министерство промышленности и торговли России ведёт переговоры с ритейлерами о возможности расширения использования бумажных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87082" y="3301412"/>
            <a:ext cx="3601101" cy="1619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пакетов в торговых сетях взамен пластиковым.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87082" y="3667455"/>
            <a:ext cx="10737532" cy="1617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В условиях неразвитости производства и значительной долей импорта (</a:t>
            </a:r>
            <a:r>
              <a:rPr sz="1370" i="1" spc="10" dirty="0">
                <a:latin typeface="Times New Roman"/>
                <a:cs typeface="Times New Roman"/>
              </a:rPr>
              <a:t>Емкость рынка одноразовой посуды в России составляет 290,9 млн.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87082" y="3880815"/>
            <a:ext cx="10737532" cy="1617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i="1" spc="10" dirty="0">
                <a:latin typeface="Times New Roman"/>
                <a:cs typeface="Times New Roman"/>
              </a:rPr>
              <a:t>долл. в денежном выражении и 43 тыс. тонн в натуральном выражении.  На сегодняшний день российский рынок одноразовой посуды на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87082" y="4094175"/>
            <a:ext cx="10779444" cy="1617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i="1" spc="10" dirty="0">
                <a:latin typeface="Times New Roman"/>
                <a:cs typeface="Times New Roman"/>
              </a:rPr>
              <a:t>88% состоит из товаров, произведенных из пластика и 12% из бумаги. Аналитики отмечают, что рынок заполнен на 35% и он еще далек 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87082" y="4307789"/>
            <a:ext cx="1263967" cy="1617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i="1" spc="10" dirty="0">
                <a:latin typeface="Times New Roman"/>
                <a:cs typeface="Times New Roman"/>
              </a:rPr>
              <a:t>от насыщения</a:t>
            </a:r>
            <a:r>
              <a:rPr sz="1370" spc="10" dirty="0">
                <a:latin typeface="Times New Roman"/>
                <a:cs typeface="Times New Roman"/>
              </a:rPr>
              <a:t>).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87082" y="4673676"/>
            <a:ext cx="6764083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Требуется комплексный подход регулирования оборота и стимулирования производства: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87082" y="4960713"/>
            <a:ext cx="111857" cy="1670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•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129982" y="4963207"/>
            <a:ext cx="7094616" cy="1619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отказаться от бесплатного распространения или продажи одноразовых пластиковых пакетов;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87082" y="5174361"/>
            <a:ext cx="111658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•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129982" y="5176850"/>
            <a:ext cx="5852224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заменить одноразовые пластиковые пакеты многоразовыми альтернативами;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87082" y="5387721"/>
            <a:ext cx="111658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•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129982" y="5390210"/>
            <a:ext cx="6469443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стимулировать покупателей использовать многоразовые сумки для покупки товаров;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87082" y="5601081"/>
            <a:ext cx="111658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•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129982" y="5603570"/>
            <a:ext cx="10389552" cy="1587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Times New Roman"/>
                <a:cs typeface="Times New Roman"/>
              </a:rPr>
              <a:t>заменить фасовочные лотки и пластиковую тару, закупаемую торговыми предприятиями для собственной расфасовки товаров;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87082" y="5814471"/>
            <a:ext cx="111857" cy="1670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•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129982" y="5816965"/>
            <a:ext cx="9195578" cy="1590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Times New Roman"/>
                <a:cs typeface="Times New Roman"/>
              </a:rPr>
              <a:t>стимулировать производителей и поставщиков использовать для упаковки товаров биодеградируемую упаковку.</a:t>
            </a:r>
            <a:endParaRPr sz="1300" dirty="0">
              <a:latin typeface="Times New Roman"/>
              <a:cs typeface="Times New Roman"/>
            </a:endParaRPr>
          </a:p>
        </p:txBody>
      </p:sp>
      <p:pic>
        <p:nvPicPr>
          <p:cNvPr id="12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132588"/>
            <a:ext cx="10995660" cy="512064"/>
          </a:xfrm>
          <a:prstGeom prst="rect">
            <a:avLst/>
          </a:prstGeom>
        </p:spPr>
      </p:pic>
      <p:pic>
        <p:nvPicPr>
          <p:cNvPr id="12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06680"/>
            <a:ext cx="1325880" cy="502919"/>
          </a:xfrm>
          <a:prstGeom prst="rect">
            <a:avLst/>
          </a:prstGeom>
        </p:spPr>
      </p:pic>
      <p:sp>
        <p:nvSpPr>
          <p:cNvPr id="19" name="text 1"/>
          <p:cNvSpPr txBox="1"/>
          <p:nvPr/>
        </p:nvSpPr>
        <p:spPr>
          <a:xfrm>
            <a:off x="1701546" y="252704"/>
            <a:ext cx="5181472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Европейские меры и Российские реалии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4460240" y="1064590"/>
            <a:ext cx="706374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Еврокомиссия    предложила  странам-членам  Евросоюза  ввести  запрет  на  одноразовую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460240" y="1278204"/>
            <a:ext cx="102235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пластиковую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654421" y="1278204"/>
            <a:ext cx="592963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посуду,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418834" y="1278204"/>
            <a:ext cx="758317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приборы,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348855" y="1278204"/>
            <a:ext cx="567689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ватные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087994" y="1278204"/>
            <a:ext cx="65913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палочки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8918956" y="1278204"/>
            <a:ext cx="138303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и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9228709" y="1278204"/>
            <a:ext cx="86741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соломинки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0267569" y="1278204"/>
            <a:ext cx="306451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для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0745470" y="1278204"/>
            <a:ext cx="77851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напитков.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4460240" y="1491564"/>
            <a:ext cx="706374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Ограничительные  меры  коснутся  только  тех  изделий,  </a:t>
            </a:r>
            <a:r>
              <a:rPr sz="1400" b="1" spc="10" dirty="0">
                <a:latin typeface="Times New Roman"/>
                <a:cs typeface="Times New Roman"/>
              </a:rPr>
              <a:t>для  которых  уже  существует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4460240" y="1705051"/>
            <a:ext cx="4858766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Times New Roman"/>
                <a:cs typeface="Times New Roman"/>
              </a:rPr>
              <a:t>доступная альтернатива</a:t>
            </a:r>
            <a:r>
              <a:rPr sz="1370" spc="10" dirty="0">
                <a:latin typeface="Times New Roman"/>
                <a:cs typeface="Times New Roman"/>
              </a:rPr>
              <a:t>, в том числе и пластиковым пакетам.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4460240" y="2070782"/>
            <a:ext cx="7063819" cy="1619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Комиссия также собирается предложить всем членам ЕС выплачивать в общий бюджет по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4460240" y="2284425"/>
            <a:ext cx="706374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80   евроцентов   за   каждый   килограмм   пластиковой   продукции,   непригодной   для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8" name="text 1"/>
          <p:cNvSpPr txBox="1"/>
          <p:nvPr/>
        </p:nvSpPr>
        <p:spPr>
          <a:xfrm>
            <a:off x="4460240" y="2497785"/>
            <a:ext cx="102743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переработки.</a:t>
            </a:r>
            <a:endParaRPr sz="1300" dirty="0">
              <a:latin typeface="Times New Roman"/>
              <a:cs typeface="Times New Roman"/>
            </a:endParaRPr>
          </a:p>
        </p:txBody>
      </p:sp>
      <p:pic>
        <p:nvPicPr>
          <p:cNvPr id="12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6" y="1007745"/>
            <a:ext cx="2882265" cy="1639443"/>
          </a:xfrm>
          <a:prstGeom prst="rect">
            <a:avLst/>
          </a:prstGeom>
        </p:spPr>
      </p:pic>
      <p:pic>
        <p:nvPicPr>
          <p:cNvPr id="12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46304"/>
            <a:ext cx="667512" cy="484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132588"/>
            <a:ext cx="10259569" cy="512064"/>
          </a:xfrm>
          <a:prstGeom prst="rect">
            <a:avLst/>
          </a:prstGeom>
        </p:spPr>
      </p:pic>
      <p:pic>
        <p:nvPicPr>
          <p:cNvPr id="13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" y="106680"/>
            <a:ext cx="1325880" cy="50291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077085" y="252704"/>
            <a:ext cx="9052941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4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 Альтернативы пластику – термоформованные изделия из Мискантуса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6561455" y="4413885"/>
            <a:ext cx="113530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Calibri"/>
                <a:cs typeface="Calibri"/>
              </a:rPr>
              <a:t>Подходит для: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579235" y="4517195"/>
            <a:ext cx="4006957" cy="3088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40" spc="10" dirty="0">
                <a:solidFill>
                  <a:srgbClr val="2C8F3A"/>
                </a:solidFill>
                <a:latin typeface="Arial Unicode MS"/>
                <a:cs typeface="Arial Unicode MS"/>
              </a:rPr>
              <a:t>✓</a:t>
            </a:r>
            <a:r>
              <a:rPr sz="1290" spc="10" dirty="0">
                <a:latin typeface="Calibri"/>
                <a:cs typeface="Calibri"/>
              </a:rPr>
              <a:t>разогрева блюд и напитков в микроволновой печи;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579235" y="4745456"/>
            <a:ext cx="4578457" cy="3091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C8F3A"/>
                </a:solidFill>
                <a:latin typeface="Arial Unicode MS"/>
                <a:cs typeface="Arial Unicode MS"/>
              </a:rPr>
              <a:t>✓</a:t>
            </a:r>
            <a:r>
              <a:rPr sz="1350" spc="10" dirty="0">
                <a:latin typeface="Calibri"/>
                <a:cs typeface="Calibri"/>
              </a:rPr>
              <a:t>заморозки и хранения продуктов при низких t° (до -20°  С);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579235" y="4974776"/>
            <a:ext cx="3437616" cy="3086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C8F3A"/>
                </a:solidFill>
                <a:latin typeface="Arial Unicode MS"/>
                <a:cs typeface="Arial Unicode MS"/>
              </a:rPr>
              <a:t>✓</a:t>
            </a:r>
            <a:r>
              <a:rPr sz="1350" spc="10" dirty="0">
                <a:latin typeface="Calibri"/>
                <a:cs typeface="Calibri"/>
              </a:rPr>
              <a:t>подачи горячей еды и напитков (до 100° С).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13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47" y="984428"/>
            <a:ext cx="1091552" cy="532206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2518791" y="1189685"/>
            <a:ext cx="953643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Полистирол</a:t>
            </a:r>
            <a:endParaRPr sz="1300" dirty="0">
              <a:latin typeface="Times New Roman"/>
              <a:cs typeface="Times New Roman"/>
            </a:endParaRPr>
          </a:p>
        </p:txBody>
      </p:sp>
      <p:pic>
        <p:nvPicPr>
          <p:cNvPr id="13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83" y="1551355"/>
            <a:ext cx="1024216" cy="804748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2503805" y="1860626"/>
            <a:ext cx="1157223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Полипропилен</a:t>
            </a:r>
            <a:endParaRPr sz="1300" dirty="0">
              <a:latin typeface="Times New Roman"/>
              <a:cs typeface="Times New Roman"/>
            </a:endParaRPr>
          </a:p>
        </p:txBody>
      </p:sp>
      <p:pic>
        <p:nvPicPr>
          <p:cNvPr id="13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11" y="2415400"/>
            <a:ext cx="1024216" cy="719721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2503805" y="2533980"/>
            <a:ext cx="1041781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Вспененный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503805" y="2747340"/>
            <a:ext cx="918591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полистирол</a:t>
            </a:r>
            <a:endParaRPr sz="1300" dirty="0">
              <a:latin typeface="Times New Roman"/>
              <a:cs typeface="Times New Roman"/>
            </a:endParaRPr>
          </a:p>
        </p:txBody>
      </p:sp>
      <p:pic>
        <p:nvPicPr>
          <p:cNvPr id="13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83" y="3207461"/>
            <a:ext cx="1024216" cy="90632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2518791" y="3338525"/>
            <a:ext cx="62992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Times New Roman"/>
                <a:cs typeface="Times New Roman"/>
              </a:rPr>
              <a:t>Картон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518791" y="3551856"/>
            <a:ext cx="1352883" cy="1619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ламинированный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518791" y="3765626"/>
            <a:ext cx="1108710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полиэтиленом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4655820" y="1922399"/>
            <a:ext cx="228219" cy="1234185"/>
          </a:xfrm>
          <a:custGeom>
            <a:avLst/>
            <a:gdLst/>
            <a:ahLst/>
            <a:cxnLst/>
            <a:rect l="l" t="t" r="r" b="b"/>
            <a:pathLst>
              <a:path w="228219" h="1234185">
                <a:moveTo>
                  <a:pt x="0" y="0"/>
                </a:moveTo>
                <a:lnTo>
                  <a:pt x="228219" y="617093"/>
                </a:lnTo>
                <a:lnTo>
                  <a:pt x="0" y="1234185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text 1"/>
          <p:cNvSpPr txBox="1"/>
          <p:nvPr/>
        </p:nvSpPr>
        <p:spPr>
          <a:xfrm>
            <a:off x="5108321" y="2214575"/>
            <a:ext cx="1126363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Из целлюлозы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108321" y="2428189"/>
            <a:ext cx="951484" cy="161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Times New Roman"/>
                <a:cs typeface="Times New Roman"/>
              </a:rPr>
              <a:t>Мискантуса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222754" y="4336415"/>
            <a:ext cx="3819778" cy="123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Из </a:t>
            </a:r>
            <a:r>
              <a:rPr sz="1000" b="1" spc="10" dirty="0">
                <a:latin typeface="Verdana"/>
                <a:cs typeface="Verdana"/>
              </a:rPr>
              <a:t>полистирола.</a:t>
            </a:r>
            <a:r>
              <a:rPr sz="1000" spc="10" dirty="0">
                <a:latin typeface="Verdana"/>
                <a:cs typeface="Verdana"/>
              </a:rPr>
              <a:t> Никогда нельзя подогревать на них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222754" y="4488815"/>
            <a:ext cx="3819778" cy="123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пищу в микроволновках. В противном случае в пищу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222754" y="4641215"/>
            <a:ext cx="3819778" cy="123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попадут   вредные   токсины.   Выделяемый   стирол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222754" y="4793615"/>
            <a:ext cx="3819778" cy="123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накапливается  в  почках  и  печени  и  приводит  к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222754" y="4945950"/>
            <a:ext cx="1840977" cy="1237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различным заболеваниям. 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222754" y="5229860"/>
            <a:ext cx="3819778" cy="123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Из    </a:t>
            </a:r>
            <a:r>
              <a:rPr sz="1000" b="1" spc="10" dirty="0">
                <a:latin typeface="Verdana"/>
                <a:cs typeface="Verdana"/>
              </a:rPr>
              <a:t>полипропилена</a:t>
            </a:r>
            <a:r>
              <a:rPr sz="1000" spc="10" dirty="0">
                <a:latin typeface="Verdana"/>
                <a:cs typeface="Verdana"/>
              </a:rPr>
              <a:t>.    Полипропиленовая    посуда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222754" y="5379974"/>
            <a:ext cx="3819778" cy="3084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выдерживает до +100</a:t>
            </a:r>
            <a:r>
              <a:rPr sz="1000" spc="10" dirty="0">
                <a:latin typeface="Times New Roman"/>
                <a:cs typeface="Times New Roman"/>
              </a:rPr>
              <a:t>°</a:t>
            </a:r>
            <a:r>
              <a:rPr sz="1000" spc="10" dirty="0">
                <a:latin typeface="Verdana"/>
                <a:cs typeface="Verdana"/>
              </a:rPr>
              <a:t> С. От соприкосновения алкоголя</a:t>
            </a:r>
            <a:endParaRPr sz="1000" dirty="0">
              <a:latin typeface="Verdana"/>
              <a:cs typeface="Verdana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и полипропилена выделяются токсины – формальдегид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2222754" y="5687377"/>
            <a:ext cx="3819778" cy="123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и фенол. От этих токсинов тоже страдают почки и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2222754" y="5837237"/>
            <a:ext cx="3771392" cy="1299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Verdana"/>
                <a:cs typeface="Verdana"/>
              </a:rPr>
              <a:t>печень, кроме того, существует вероятность ослепнуть.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13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89" y="4295657"/>
            <a:ext cx="918657" cy="945312"/>
          </a:xfrm>
          <a:prstGeom prst="rect">
            <a:avLst/>
          </a:prstGeom>
        </p:spPr>
      </p:pic>
      <p:sp>
        <p:nvSpPr>
          <p:cNvPr id="157" name="object 157"/>
          <p:cNvSpPr/>
          <p:nvPr/>
        </p:nvSpPr>
        <p:spPr>
          <a:xfrm>
            <a:off x="1122489" y="4270248"/>
            <a:ext cx="969530" cy="995934"/>
          </a:xfrm>
          <a:custGeom>
            <a:avLst/>
            <a:gdLst/>
            <a:ahLst/>
            <a:cxnLst/>
            <a:rect l="l" t="t" r="r" b="b"/>
            <a:pathLst>
              <a:path w="969530" h="995934">
                <a:moveTo>
                  <a:pt x="12700" y="983234"/>
                </a:moveTo>
                <a:lnTo>
                  <a:pt x="12700" y="12700"/>
                </a:lnTo>
                <a:lnTo>
                  <a:pt x="956831" y="12700"/>
                </a:lnTo>
                <a:lnTo>
                  <a:pt x="956831" y="983234"/>
                </a:lnTo>
                <a:lnTo>
                  <a:pt x="12700" y="983234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13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81" y="5320347"/>
            <a:ext cx="917473" cy="841057"/>
          </a:xfrm>
          <a:prstGeom prst="rect">
            <a:avLst/>
          </a:prstGeom>
        </p:spPr>
      </p:pic>
      <p:sp>
        <p:nvSpPr>
          <p:cNvPr id="158" name="object 158"/>
          <p:cNvSpPr/>
          <p:nvPr/>
        </p:nvSpPr>
        <p:spPr>
          <a:xfrm>
            <a:off x="1123581" y="5294947"/>
            <a:ext cx="968273" cy="891857"/>
          </a:xfrm>
          <a:custGeom>
            <a:avLst/>
            <a:gdLst/>
            <a:ahLst/>
            <a:cxnLst/>
            <a:rect l="l" t="t" r="r" b="b"/>
            <a:pathLst>
              <a:path w="968273" h="891857">
                <a:moveTo>
                  <a:pt x="12700" y="879158"/>
                </a:moveTo>
                <a:lnTo>
                  <a:pt x="12700" y="12700"/>
                </a:lnTo>
                <a:lnTo>
                  <a:pt x="955574" y="12700"/>
                </a:lnTo>
                <a:lnTo>
                  <a:pt x="955574" y="879158"/>
                </a:lnTo>
                <a:lnTo>
                  <a:pt x="12700" y="879158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" name="text 1"/>
          <p:cNvSpPr txBox="1"/>
          <p:nvPr/>
        </p:nvSpPr>
        <p:spPr>
          <a:xfrm>
            <a:off x="6579235" y="5428484"/>
            <a:ext cx="4554463" cy="3246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00" spc="10" dirty="0">
                <a:solidFill>
                  <a:srgbClr val="2C8F3A"/>
                </a:solidFill>
                <a:latin typeface="Arial Unicode MS"/>
                <a:cs typeface="Arial Unicode MS"/>
              </a:rPr>
              <a:t>✓</a:t>
            </a:r>
            <a:r>
              <a:rPr sz="1400" b="1" spc="10" dirty="0">
                <a:latin typeface="Calibri"/>
                <a:cs typeface="Calibri"/>
              </a:rPr>
              <a:t>экологичность </a:t>
            </a:r>
            <a:r>
              <a:rPr sz="1400" spc="10" dirty="0">
                <a:latin typeface="Calibri"/>
                <a:cs typeface="Calibri"/>
              </a:rPr>
              <a:t>- полностью разлагается в земле всего за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6764655" y="5788660"/>
            <a:ext cx="4219370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Calibri"/>
                <a:cs typeface="Calibri"/>
              </a:rPr>
              <a:t>несколько месяцев,  не загрязняя окружающую  среду;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13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81" y="994537"/>
            <a:ext cx="4671187" cy="2992628"/>
          </a:xfrm>
          <a:prstGeom prst="rect">
            <a:avLst/>
          </a:prstGeom>
        </p:spPr>
      </p:pic>
      <p:pic>
        <p:nvPicPr>
          <p:cNvPr id="138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46304"/>
            <a:ext cx="667512" cy="484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86472" y="1382411"/>
            <a:ext cx="10218888" cy="2202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99376">
              <a:lnSpc>
                <a:spcPct val="100000"/>
              </a:lnSpc>
            </a:pPr>
            <a:r>
              <a:rPr sz="7200" spc="1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ПРИМЕР ПЕРЕРАБОТКИ</a:t>
            </a:r>
            <a:endParaRPr sz="720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7109" spc="1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БИОМАССЫ МИСКАНТУСА</a:t>
            </a:r>
            <a:endParaRPr sz="710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298829" y="3577987"/>
            <a:ext cx="9594678" cy="2202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334641">
              <a:lnSpc>
                <a:spcPct val="100000"/>
              </a:lnSpc>
            </a:pPr>
            <a:r>
              <a:rPr sz="7200" spc="1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НА ФАБРИКЕ</a:t>
            </a:r>
            <a:endParaRPr sz="720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7109" spc="1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ОДНОРАЗОВОЙ ПОСУДЫ</a:t>
            </a:r>
            <a:endParaRPr sz="710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1325606" y="6459410"/>
            <a:ext cx="209880" cy="1429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A8A8A"/>
                </a:solidFill>
                <a:latin typeface="Arial"/>
                <a:cs typeface="Arial"/>
              </a:rPr>
              <a:t>27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4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04672"/>
            <a:ext cx="4690872" cy="40233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1780" y="902682"/>
            <a:ext cx="3331831" cy="1670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632523"/>
                </a:solidFill>
                <a:latin typeface="Arial"/>
                <a:cs typeface="Arial"/>
              </a:rPr>
              <a:t>ПОСУДА ИЗ САХАРНОГО ТРОСТНИКА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990600" y="1193800"/>
            <a:ext cx="3393440" cy="520700"/>
          </a:xfrm>
          <a:custGeom>
            <a:avLst/>
            <a:gdLst/>
            <a:ahLst/>
            <a:cxnLst/>
            <a:rect l="l" t="t" r="r" b="b"/>
            <a:pathLst>
              <a:path w="3393440" h="520700">
                <a:moveTo>
                  <a:pt x="3810" y="3810"/>
                </a:moveTo>
                <a:lnTo>
                  <a:pt x="3810" y="516890"/>
                </a:lnTo>
                <a:moveTo>
                  <a:pt x="570230" y="3810"/>
                </a:moveTo>
                <a:lnTo>
                  <a:pt x="570230" y="516890"/>
                </a:lnTo>
                <a:moveTo>
                  <a:pt x="1134110" y="3810"/>
                </a:moveTo>
                <a:lnTo>
                  <a:pt x="1134110" y="516890"/>
                </a:lnTo>
                <a:moveTo>
                  <a:pt x="1697990" y="3810"/>
                </a:moveTo>
                <a:lnTo>
                  <a:pt x="1697990" y="516890"/>
                </a:lnTo>
                <a:moveTo>
                  <a:pt x="2261870" y="3810"/>
                </a:moveTo>
                <a:lnTo>
                  <a:pt x="2261870" y="516890"/>
                </a:lnTo>
                <a:moveTo>
                  <a:pt x="2825750" y="3810"/>
                </a:moveTo>
                <a:lnTo>
                  <a:pt x="2825750" y="516890"/>
                </a:lnTo>
                <a:moveTo>
                  <a:pt x="3389630" y="3810"/>
                </a:moveTo>
                <a:lnTo>
                  <a:pt x="3389630" y="516890"/>
                </a:lnTo>
              </a:path>
            </a:pathLst>
          </a:custGeom>
          <a:ln w="7620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431800" y="1351280"/>
            <a:ext cx="2377440" cy="205740"/>
          </a:xfrm>
          <a:custGeom>
            <a:avLst/>
            <a:gdLst/>
            <a:ahLst/>
            <a:cxnLst/>
            <a:rect l="l" t="t" r="r" b="b"/>
            <a:pathLst>
              <a:path w="2377440" h="205740">
                <a:moveTo>
                  <a:pt x="0" y="205740"/>
                </a:moveTo>
                <a:lnTo>
                  <a:pt x="0" y="0"/>
                </a:lnTo>
                <a:lnTo>
                  <a:pt x="2377440" y="0"/>
                </a:lnTo>
                <a:lnTo>
                  <a:pt x="2377440" y="205740"/>
                </a:lnTo>
                <a:lnTo>
                  <a:pt x="0" y="205740"/>
                </a:lnTo>
                <a:close/>
              </a:path>
            </a:pathLst>
          </a:custGeom>
          <a:solidFill>
            <a:srgbClr val="D7E4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2809240" y="1351280"/>
            <a:ext cx="599440" cy="205740"/>
          </a:xfrm>
          <a:custGeom>
            <a:avLst/>
            <a:gdLst/>
            <a:ahLst/>
            <a:cxnLst/>
            <a:rect l="l" t="t" r="r" b="b"/>
            <a:pathLst>
              <a:path w="599440" h="205740">
                <a:moveTo>
                  <a:pt x="0" y="205740"/>
                </a:moveTo>
                <a:lnTo>
                  <a:pt x="0" y="0"/>
                </a:lnTo>
                <a:lnTo>
                  <a:pt x="599440" y="0"/>
                </a:lnTo>
                <a:lnTo>
                  <a:pt x="599440" y="205740"/>
                </a:lnTo>
                <a:lnTo>
                  <a:pt x="0" y="20574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3408680" y="1351280"/>
            <a:ext cx="10160" cy="205740"/>
          </a:xfrm>
          <a:custGeom>
            <a:avLst/>
            <a:gdLst/>
            <a:ahLst/>
            <a:cxnLst/>
            <a:rect l="l" t="t" r="r" b="b"/>
            <a:pathLst>
              <a:path w="10160" h="205740">
                <a:moveTo>
                  <a:pt x="0" y="205740"/>
                </a:moveTo>
                <a:lnTo>
                  <a:pt x="0" y="0"/>
                </a:lnTo>
                <a:lnTo>
                  <a:pt x="10160" y="0"/>
                </a:lnTo>
                <a:lnTo>
                  <a:pt x="10160" y="205740"/>
                </a:lnTo>
                <a:lnTo>
                  <a:pt x="0" y="20574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3418840" y="1351280"/>
            <a:ext cx="5079" cy="205740"/>
          </a:xfrm>
          <a:custGeom>
            <a:avLst/>
            <a:gdLst/>
            <a:ahLst/>
            <a:cxnLst/>
            <a:rect l="l" t="t" r="r" b="b"/>
            <a:pathLst>
              <a:path w="5079" h="205740">
                <a:moveTo>
                  <a:pt x="0" y="205740"/>
                </a:moveTo>
                <a:lnTo>
                  <a:pt x="0" y="0"/>
                </a:lnTo>
                <a:lnTo>
                  <a:pt x="5080" y="0"/>
                </a:lnTo>
                <a:lnTo>
                  <a:pt x="5080" y="205740"/>
                </a:lnTo>
                <a:lnTo>
                  <a:pt x="0" y="20574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3423920" y="1351280"/>
            <a:ext cx="398780" cy="205740"/>
          </a:xfrm>
          <a:custGeom>
            <a:avLst/>
            <a:gdLst/>
            <a:ahLst/>
            <a:cxnLst/>
            <a:rect l="l" t="t" r="r" b="b"/>
            <a:pathLst>
              <a:path w="398780" h="205740">
                <a:moveTo>
                  <a:pt x="0" y="205740"/>
                </a:moveTo>
                <a:lnTo>
                  <a:pt x="0" y="0"/>
                </a:lnTo>
                <a:lnTo>
                  <a:pt x="398780" y="0"/>
                </a:lnTo>
                <a:lnTo>
                  <a:pt x="398780" y="205740"/>
                </a:lnTo>
                <a:lnTo>
                  <a:pt x="0" y="20574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3822700" y="1351280"/>
            <a:ext cx="355600" cy="205740"/>
          </a:xfrm>
          <a:custGeom>
            <a:avLst/>
            <a:gdLst/>
            <a:ahLst/>
            <a:cxnLst/>
            <a:rect l="l" t="t" r="r" b="b"/>
            <a:pathLst>
              <a:path w="355600" h="205740">
                <a:moveTo>
                  <a:pt x="0" y="205740"/>
                </a:moveTo>
                <a:lnTo>
                  <a:pt x="0" y="0"/>
                </a:lnTo>
                <a:lnTo>
                  <a:pt x="355600" y="0"/>
                </a:lnTo>
                <a:lnTo>
                  <a:pt x="355600" y="205740"/>
                </a:lnTo>
                <a:lnTo>
                  <a:pt x="0" y="205740"/>
                </a:lnTo>
                <a:close/>
              </a:path>
            </a:pathLst>
          </a:custGeom>
          <a:solidFill>
            <a:srgbClr val="2C4D75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4178300" y="1351280"/>
            <a:ext cx="2540" cy="205740"/>
          </a:xfrm>
          <a:custGeom>
            <a:avLst/>
            <a:gdLst/>
            <a:ahLst/>
            <a:cxnLst/>
            <a:rect l="l" t="t" r="r" b="b"/>
            <a:pathLst>
              <a:path w="2540" h="205740">
                <a:moveTo>
                  <a:pt x="0" y="205740"/>
                </a:moveTo>
                <a:lnTo>
                  <a:pt x="0" y="0"/>
                </a:lnTo>
                <a:lnTo>
                  <a:pt x="2540" y="0"/>
                </a:lnTo>
                <a:lnTo>
                  <a:pt x="2540" y="205740"/>
                </a:lnTo>
                <a:lnTo>
                  <a:pt x="0" y="205740"/>
                </a:lnTo>
                <a:close/>
              </a:path>
            </a:pathLst>
          </a:custGeom>
          <a:solidFill>
            <a:srgbClr val="5F753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426720" y="1193800"/>
            <a:ext cx="7619" cy="520700"/>
          </a:xfrm>
          <a:custGeom>
            <a:avLst/>
            <a:gdLst/>
            <a:ahLst/>
            <a:cxnLst/>
            <a:rect l="l" t="t" r="r" b="b"/>
            <a:pathLst>
              <a:path w="7619" h="520700">
                <a:moveTo>
                  <a:pt x="3810" y="516890"/>
                </a:moveTo>
                <a:lnTo>
                  <a:pt x="3810" y="3810"/>
                </a:lnTo>
              </a:path>
            </a:pathLst>
          </a:custGeom>
          <a:ln w="7620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 1"/>
          <p:cNvSpPr txBox="1"/>
          <p:nvPr/>
        </p:nvSpPr>
        <p:spPr>
          <a:xfrm>
            <a:off x="1477899" y="1407541"/>
            <a:ext cx="336092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Calibri"/>
                <a:cs typeface="Calibri"/>
              </a:rPr>
              <a:t> 84,24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967355" y="1407541"/>
            <a:ext cx="33571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21,30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3442843" y="1364425"/>
            <a:ext cx="362203" cy="177609"/>
          </a:xfrm>
          <a:custGeom>
            <a:avLst/>
            <a:gdLst/>
            <a:ahLst/>
            <a:cxnLst/>
            <a:rect l="l" t="t" r="r" b="b"/>
            <a:pathLst>
              <a:path w="362203" h="177609">
                <a:moveTo>
                  <a:pt x="0" y="177609"/>
                </a:moveTo>
                <a:lnTo>
                  <a:pt x="0" y="0"/>
                </a:lnTo>
                <a:lnTo>
                  <a:pt x="362203" y="0"/>
                </a:lnTo>
                <a:lnTo>
                  <a:pt x="362203" y="177609"/>
                </a:lnTo>
                <a:lnTo>
                  <a:pt x="0" y="177609"/>
                </a:lnTo>
                <a:close/>
              </a:path>
            </a:pathLst>
          </a:custGeom>
          <a:solidFill>
            <a:srgbClr val="FAC09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text 1"/>
          <p:cNvSpPr txBox="1"/>
          <p:nvPr/>
        </p:nvSpPr>
        <p:spPr>
          <a:xfrm>
            <a:off x="3482721" y="1407541"/>
            <a:ext cx="335965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14,16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3820414" y="1364425"/>
            <a:ext cx="362204" cy="177609"/>
          </a:xfrm>
          <a:custGeom>
            <a:avLst/>
            <a:gdLst/>
            <a:ahLst/>
            <a:cxnLst/>
            <a:rect l="l" t="t" r="r" b="b"/>
            <a:pathLst>
              <a:path w="362204" h="177609">
                <a:moveTo>
                  <a:pt x="0" y="177609"/>
                </a:moveTo>
                <a:lnTo>
                  <a:pt x="0" y="0"/>
                </a:lnTo>
                <a:lnTo>
                  <a:pt x="362204" y="0"/>
                </a:lnTo>
                <a:lnTo>
                  <a:pt x="362204" y="177609"/>
                </a:lnTo>
                <a:lnTo>
                  <a:pt x="0" y="177609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text 1"/>
          <p:cNvSpPr txBox="1"/>
          <p:nvPr/>
        </p:nvSpPr>
        <p:spPr>
          <a:xfrm>
            <a:off x="3860546" y="1407541"/>
            <a:ext cx="33571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12,60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55282" y="1817624"/>
            <a:ext cx="181102" cy="127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632523"/>
                </a:solidFill>
                <a:latin typeface="Calibri"/>
                <a:cs typeface="Calibri"/>
              </a:rPr>
              <a:t> -  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22960" y="1817624"/>
            <a:ext cx="374459" cy="127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632523"/>
                </a:solidFill>
                <a:latin typeface="Calibri"/>
                <a:cs typeface="Calibri"/>
              </a:rPr>
              <a:t> 20,00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387475" y="1817624"/>
            <a:ext cx="374141" cy="127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632523"/>
                </a:solidFill>
                <a:latin typeface="Calibri"/>
                <a:cs typeface="Calibri"/>
              </a:rPr>
              <a:t> 40,00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951990" y="1817624"/>
            <a:ext cx="374141" cy="127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632523"/>
                </a:solidFill>
                <a:latin typeface="Calibri"/>
                <a:cs typeface="Calibri"/>
              </a:rPr>
              <a:t> 60,00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516251" y="1817624"/>
            <a:ext cx="374396" cy="127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632523"/>
                </a:solidFill>
                <a:latin typeface="Calibri"/>
                <a:cs typeface="Calibri"/>
              </a:rPr>
              <a:t> 80,00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047746" y="1817624"/>
            <a:ext cx="437515" cy="127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632523"/>
                </a:solidFill>
                <a:latin typeface="Calibri"/>
                <a:cs typeface="Calibri"/>
              </a:rPr>
              <a:t> 100,00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612134" y="1817624"/>
            <a:ext cx="437769" cy="127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632523"/>
                </a:solidFill>
                <a:latin typeface="Calibri"/>
                <a:cs typeface="Calibri"/>
              </a:rPr>
              <a:t> 120,00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176776" y="1817624"/>
            <a:ext cx="437642" cy="127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632523"/>
                </a:solidFill>
                <a:latin typeface="Calibri"/>
                <a:cs typeface="Calibri"/>
              </a:rPr>
              <a:t> 140,00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66382" y="1401191"/>
            <a:ext cx="8425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637540" y="2199640"/>
            <a:ext cx="63500" cy="66040"/>
          </a:xfrm>
          <a:custGeom>
            <a:avLst/>
            <a:gdLst/>
            <a:ahLst/>
            <a:cxnLst/>
            <a:rect l="l" t="t" r="r" b="b"/>
            <a:pathLst>
              <a:path w="63500" h="66040">
                <a:moveTo>
                  <a:pt x="0" y="66040"/>
                </a:moveTo>
                <a:lnTo>
                  <a:pt x="0" y="0"/>
                </a:lnTo>
                <a:lnTo>
                  <a:pt x="63500" y="0"/>
                </a:lnTo>
                <a:lnTo>
                  <a:pt x="63500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D7E4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text 1"/>
          <p:cNvSpPr txBox="1"/>
          <p:nvPr/>
        </p:nvSpPr>
        <p:spPr>
          <a:xfrm>
            <a:off x="726122" y="2179955"/>
            <a:ext cx="2152510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Целлюлоза из сахарного тростника (Багаса)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637540" y="2461260"/>
            <a:ext cx="63500" cy="66040"/>
          </a:xfrm>
          <a:custGeom>
            <a:avLst/>
            <a:gdLst/>
            <a:ahLst/>
            <a:cxnLst/>
            <a:rect l="l" t="t" r="r" b="b"/>
            <a:pathLst>
              <a:path w="63500" h="66040">
                <a:moveTo>
                  <a:pt x="0" y="66040"/>
                </a:moveTo>
                <a:lnTo>
                  <a:pt x="0" y="0"/>
                </a:lnTo>
                <a:lnTo>
                  <a:pt x="63500" y="0"/>
                </a:lnTo>
                <a:lnTo>
                  <a:pt x="63500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text 1"/>
          <p:cNvSpPr txBox="1"/>
          <p:nvPr/>
        </p:nvSpPr>
        <p:spPr>
          <a:xfrm>
            <a:off x="726122" y="2440940"/>
            <a:ext cx="1875650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водомаслоотталкинаюшие смолы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637540" y="2722880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0" y="63500"/>
                </a:move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lnTo>
                  <a:pt x="0" y="6350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text 1"/>
          <p:cNvSpPr txBox="1"/>
          <p:nvPr/>
        </p:nvSpPr>
        <p:spPr>
          <a:xfrm>
            <a:off x="726122" y="2701687"/>
            <a:ext cx="993960" cy="1146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водоснабжение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637540" y="2981959"/>
            <a:ext cx="63500" cy="66040"/>
          </a:xfrm>
          <a:custGeom>
            <a:avLst/>
            <a:gdLst/>
            <a:ahLst/>
            <a:cxnLst/>
            <a:rect l="l" t="t" r="r" b="b"/>
            <a:pathLst>
              <a:path w="63500" h="66040">
                <a:moveTo>
                  <a:pt x="0" y="66041"/>
                </a:moveTo>
                <a:lnTo>
                  <a:pt x="0" y="0"/>
                </a:lnTo>
                <a:lnTo>
                  <a:pt x="63500" y="0"/>
                </a:lnTo>
                <a:lnTo>
                  <a:pt x="63500" y="66041"/>
                </a:lnTo>
                <a:lnTo>
                  <a:pt x="0" y="66041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text 1"/>
          <p:cNvSpPr txBox="1"/>
          <p:nvPr/>
        </p:nvSpPr>
        <p:spPr>
          <a:xfrm>
            <a:off x="726122" y="2962528"/>
            <a:ext cx="1136129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электроснабжение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637540" y="3243580"/>
            <a:ext cx="63500" cy="66040"/>
          </a:xfrm>
          <a:custGeom>
            <a:avLst/>
            <a:gdLst/>
            <a:ahLst/>
            <a:cxnLst/>
            <a:rect l="l" t="t" r="r" b="b"/>
            <a:pathLst>
              <a:path w="63500" h="66040">
                <a:moveTo>
                  <a:pt x="0" y="66040"/>
                </a:moveTo>
                <a:lnTo>
                  <a:pt x="0" y="0"/>
                </a:lnTo>
                <a:lnTo>
                  <a:pt x="63500" y="0"/>
                </a:lnTo>
                <a:lnTo>
                  <a:pt x="63500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2C4D75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text 1"/>
          <p:cNvSpPr txBox="1"/>
          <p:nvPr/>
        </p:nvSpPr>
        <p:spPr>
          <a:xfrm>
            <a:off x="726122" y="3223640"/>
            <a:ext cx="1283449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теплоснабжение (Газ)</a:t>
            </a:r>
            <a:endParaRPr sz="800" dirty="0">
              <a:latin typeface="Calibri"/>
              <a:cs typeface="Calibri"/>
            </a:endParaRPr>
          </a:p>
        </p:txBody>
      </p:sp>
      <p:pic>
        <p:nvPicPr>
          <p:cNvPr id="14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1984248"/>
            <a:ext cx="4686300" cy="402335"/>
          </a:xfrm>
          <a:prstGeom prst="rect">
            <a:avLst/>
          </a:prstGeom>
        </p:spPr>
      </p:pic>
      <p:sp>
        <p:nvSpPr>
          <p:cNvPr id="21" name="text 1"/>
          <p:cNvSpPr txBox="1"/>
          <p:nvPr/>
        </p:nvSpPr>
        <p:spPr>
          <a:xfrm>
            <a:off x="4219829" y="2080387"/>
            <a:ext cx="3631591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632523"/>
                </a:solidFill>
                <a:latin typeface="Arial"/>
                <a:cs typeface="Arial"/>
              </a:rPr>
              <a:t>ПОСУДА ИЗ ЦЕЛЛЮЛОЗЫ ЛИСТВЕННОЙ 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5168900" y="2385060"/>
            <a:ext cx="3187700" cy="543559"/>
          </a:xfrm>
          <a:custGeom>
            <a:avLst/>
            <a:gdLst/>
            <a:ahLst/>
            <a:cxnLst/>
            <a:rect l="l" t="t" r="r" b="b"/>
            <a:pathLst>
              <a:path w="3187700" h="543559">
                <a:moveTo>
                  <a:pt x="3810" y="3810"/>
                </a:moveTo>
                <a:lnTo>
                  <a:pt x="3810" y="539749"/>
                </a:lnTo>
                <a:moveTo>
                  <a:pt x="798830" y="3810"/>
                </a:moveTo>
                <a:lnTo>
                  <a:pt x="798830" y="539749"/>
                </a:lnTo>
                <a:moveTo>
                  <a:pt x="1593850" y="3810"/>
                </a:moveTo>
                <a:lnTo>
                  <a:pt x="1593850" y="539749"/>
                </a:lnTo>
                <a:moveTo>
                  <a:pt x="2388869" y="3810"/>
                </a:moveTo>
                <a:lnTo>
                  <a:pt x="2388869" y="539749"/>
                </a:lnTo>
                <a:moveTo>
                  <a:pt x="3183890" y="3810"/>
                </a:moveTo>
                <a:lnTo>
                  <a:pt x="3183890" y="539749"/>
                </a:lnTo>
              </a:path>
            </a:pathLst>
          </a:custGeom>
          <a:ln w="7620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4378960" y="2547620"/>
            <a:ext cx="1633220" cy="215900"/>
          </a:xfrm>
          <a:custGeom>
            <a:avLst/>
            <a:gdLst/>
            <a:ahLst/>
            <a:cxnLst/>
            <a:rect l="l" t="t" r="r" b="b"/>
            <a:pathLst>
              <a:path w="1633220" h="215900">
                <a:moveTo>
                  <a:pt x="0" y="215900"/>
                </a:moveTo>
                <a:lnTo>
                  <a:pt x="0" y="0"/>
                </a:lnTo>
                <a:lnTo>
                  <a:pt x="1633220" y="0"/>
                </a:lnTo>
                <a:lnTo>
                  <a:pt x="1633220" y="215900"/>
                </a:lnTo>
                <a:lnTo>
                  <a:pt x="0" y="215900"/>
                </a:lnTo>
                <a:close/>
              </a:path>
            </a:pathLst>
          </a:custGeom>
          <a:solidFill>
            <a:srgbClr val="D7E4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6012180" y="2547620"/>
            <a:ext cx="845820" cy="215900"/>
          </a:xfrm>
          <a:custGeom>
            <a:avLst/>
            <a:gdLst/>
            <a:ahLst/>
            <a:cxnLst/>
            <a:rect l="l" t="t" r="r" b="b"/>
            <a:pathLst>
              <a:path w="845820" h="215900">
                <a:moveTo>
                  <a:pt x="0" y="215900"/>
                </a:moveTo>
                <a:lnTo>
                  <a:pt x="0" y="0"/>
                </a:lnTo>
                <a:lnTo>
                  <a:pt x="845820" y="0"/>
                </a:lnTo>
                <a:lnTo>
                  <a:pt x="845820" y="215900"/>
                </a:lnTo>
                <a:lnTo>
                  <a:pt x="0" y="21590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6858000" y="2547620"/>
            <a:ext cx="12700" cy="215900"/>
          </a:xfrm>
          <a:custGeom>
            <a:avLst/>
            <a:gdLst/>
            <a:ahLst/>
            <a:cxnLst/>
            <a:rect l="l" t="t" r="r" b="b"/>
            <a:pathLst>
              <a:path w="12700" h="215900">
                <a:moveTo>
                  <a:pt x="0" y="215900"/>
                </a:moveTo>
                <a:lnTo>
                  <a:pt x="0" y="0"/>
                </a:lnTo>
                <a:lnTo>
                  <a:pt x="12700" y="0"/>
                </a:lnTo>
                <a:lnTo>
                  <a:pt x="12700" y="215900"/>
                </a:lnTo>
                <a:lnTo>
                  <a:pt x="0" y="21590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6870700" y="2547620"/>
            <a:ext cx="10160" cy="215900"/>
          </a:xfrm>
          <a:custGeom>
            <a:avLst/>
            <a:gdLst/>
            <a:ahLst/>
            <a:cxnLst/>
            <a:rect l="l" t="t" r="r" b="b"/>
            <a:pathLst>
              <a:path w="10160" h="215900">
                <a:moveTo>
                  <a:pt x="0" y="215900"/>
                </a:moveTo>
                <a:lnTo>
                  <a:pt x="0" y="0"/>
                </a:lnTo>
                <a:lnTo>
                  <a:pt x="10160" y="0"/>
                </a:lnTo>
                <a:lnTo>
                  <a:pt x="10160" y="215900"/>
                </a:lnTo>
                <a:lnTo>
                  <a:pt x="0" y="21590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6880860" y="2547620"/>
            <a:ext cx="561340" cy="215900"/>
          </a:xfrm>
          <a:custGeom>
            <a:avLst/>
            <a:gdLst/>
            <a:ahLst/>
            <a:cxnLst/>
            <a:rect l="l" t="t" r="r" b="b"/>
            <a:pathLst>
              <a:path w="561340" h="215900">
                <a:moveTo>
                  <a:pt x="0" y="215900"/>
                </a:moveTo>
                <a:lnTo>
                  <a:pt x="0" y="0"/>
                </a:lnTo>
                <a:lnTo>
                  <a:pt x="561340" y="0"/>
                </a:lnTo>
                <a:lnTo>
                  <a:pt x="561340" y="215900"/>
                </a:lnTo>
                <a:lnTo>
                  <a:pt x="0" y="215900"/>
                </a:lnTo>
                <a:close/>
              </a:path>
            </a:pathLst>
          </a:custGeom>
          <a:solidFill>
            <a:srgbClr val="FAC09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442200" y="2547620"/>
            <a:ext cx="500380" cy="215900"/>
          </a:xfrm>
          <a:custGeom>
            <a:avLst/>
            <a:gdLst/>
            <a:ahLst/>
            <a:cxnLst/>
            <a:rect l="l" t="t" r="r" b="b"/>
            <a:pathLst>
              <a:path w="500380" h="215900">
                <a:moveTo>
                  <a:pt x="0" y="215900"/>
                </a:moveTo>
                <a:lnTo>
                  <a:pt x="0" y="0"/>
                </a:lnTo>
                <a:lnTo>
                  <a:pt x="500380" y="0"/>
                </a:lnTo>
                <a:lnTo>
                  <a:pt x="500380" y="215900"/>
                </a:lnTo>
                <a:lnTo>
                  <a:pt x="0" y="215900"/>
                </a:lnTo>
                <a:close/>
              </a:path>
            </a:pathLst>
          </a:custGeom>
          <a:solidFill>
            <a:srgbClr val="D3DFEF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42580" y="2547620"/>
            <a:ext cx="2540" cy="215900"/>
          </a:xfrm>
          <a:custGeom>
            <a:avLst/>
            <a:gdLst/>
            <a:ahLst/>
            <a:cxnLst/>
            <a:rect l="l" t="t" r="r" b="b"/>
            <a:pathLst>
              <a:path w="2540" h="215900">
                <a:moveTo>
                  <a:pt x="0" y="215900"/>
                </a:moveTo>
                <a:lnTo>
                  <a:pt x="0" y="0"/>
                </a:lnTo>
                <a:lnTo>
                  <a:pt x="2540" y="0"/>
                </a:lnTo>
                <a:lnTo>
                  <a:pt x="2540" y="215900"/>
                </a:lnTo>
                <a:lnTo>
                  <a:pt x="0" y="215900"/>
                </a:lnTo>
                <a:close/>
              </a:path>
            </a:pathLst>
          </a:custGeom>
          <a:solidFill>
            <a:srgbClr val="4D3B6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4373880" y="2385060"/>
            <a:ext cx="7619" cy="543559"/>
          </a:xfrm>
          <a:custGeom>
            <a:avLst/>
            <a:gdLst/>
            <a:ahLst/>
            <a:cxnLst/>
            <a:rect l="l" t="t" r="r" b="b"/>
            <a:pathLst>
              <a:path w="7619" h="543559">
                <a:moveTo>
                  <a:pt x="3810" y="539749"/>
                </a:moveTo>
                <a:lnTo>
                  <a:pt x="3810" y="3810"/>
                </a:lnTo>
              </a:path>
            </a:pathLst>
          </a:custGeom>
          <a:ln w="7620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" name="text 1"/>
          <p:cNvSpPr txBox="1"/>
          <p:nvPr/>
        </p:nvSpPr>
        <p:spPr>
          <a:xfrm>
            <a:off x="5054600" y="2610882"/>
            <a:ext cx="335783" cy="1146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Calibri"/>
                <a:cs typeface="Calibri"/>
              </a:rPr>
              <a:t> 41,12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294755" y="2610882"/>
            <a:ext cx="335783" cy="1146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632523"/>
                </a:solidFill>
                <a:latin typeface="Calibri"/>
                <a:cs typeface="Calibri"/>
              </a:rPr>
              <a:t> 21,30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020560" y="2610882"/>
            <a:ext cx="335784" cy="1146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Calibri"/>
                <a:cs typeface="Calibri"/>
              </a:rPr>
              <a:t> 14,16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7552309" y="2610882"/>
            <a:ext cx="335911" cy="1146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Calibri"/>
                <a:cs typeface="Calibri"/>
              </a:rPr>
              <a:t> 12,60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4311015" y="3021965"/>
            <a:ext cx="16045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 -  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5019421" y="3021965"/>
            <a:ext cx="335712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 20,00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5814060" y="3021965"/>
            <a:ext cx="335712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 40,00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6609080" y="3021965"/>
            <a:ext cx="33571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 60,00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7403718" y="3021965"/>
            <a:ext cx="335839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 80,00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8168005" y="3021965"/>
            <a:ext cx="394385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 100,00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28" name="text 1"/>
          <p:cNvSpPr txBox="1"/>
          <p:nvPr/>
        </p:nvSpPr>
        <p:spPr>
          <a:xfrm>
            <a:off x="4214495" y="2604770"/>
            <a:ext cx="84252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4749800" y="3550920"/>
            <a:ext cx="63500" cy="66040"/>
          </a:xfrm>
          <a:custGeom>
            <a:avLst/>
            <a:gdLst/>
            <a:ahLst/>
            <a:cxnLst/>
            <a:rect l="l" t="t" r="r" b="b"/>
            <a:pathLst>
              <a:path w="63500" h="66040">
                <a:moveTo>
                  <a:pt x="0" y="66040"/>
                </a:moveTo>
                <a:lnTo>
                  <a:pt x="0" y="0"/>
                </a:lnTo>
                <a:lnTo>
                  <a:pt x="63500" y="0"/>
                </a:lnTo>
                <a:lnTo>
                  <a:pt x="63500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D7E4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9" name="text 1"/>
          <p:cNvSpPr txBox="1"/>
          <p:nvPr/>
        </p:nvSpPr>
        <p:spPr>
          <a:xfrm>
            <a:off x="4839335" y="3531616"/>
            <a:ext cx="2160066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Целлюлоза лиственная сульфатная беленая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4749800" y="3776980"/>
            <a:ext cx="63500" cy="66040"/>
          </a:xfrm>
          <a:custGeom>
            <a:avLst/>
            <a:gdLst/>
            <a:ahLst/>
            <a:cxnLst/>
            <a:rect l="l" t="t" r="r" b="b"/>
            <a:pathLst>
              <a:path w="63500" h="66040">
                <a:moveTo>
                  <a:pt x="0" y="66040"/>
                </a:moveTo>
                <a:lnTo>
                  <a:pt x="0" y="0"/>
                </a:lnTo>
                <a:lnTo>
                  <a:pt x="63500" y="0"/>
                </a:lnTo>
                <a:lnTo>
                  <a:pt x="63500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0" name="text 1"/>
          <p:cNvSpPr txBox="1"/>
          <p:nvPr/>
        </p:nvSpPr>
        <p:spPr>
          <a:xfrm>
            <a:off x="4839335" y="3757041"/>
            <a:ext cx="1875587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водомаслоотталкинаюшие смолы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4749800" y="4003040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0" y="63500"/>
                </a:move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lnTo>
                  <a:pt x="0" y="6350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1" name="text 1"/>
          <p:cNvSpPr txBox="1"/>
          <p:nvPr/>
        </p:nvSpPr>
        <p:spPr>
          <a:xfrm>
            <a:off x="4839335" y="3982227"/>
            <a:ext cx="993897" cy="1146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водоснабжение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4749800" y="4226560"/>
            <a:ext cx="63500" cy="66040"/>
          </a:xfrm>
          <a:custGeom>
            <a:avLst/>
            <a:gdLst/>
            <a:ahLst/>
            <a:cxnLst/>
            <a:rect l="l" t="t" r="r" b="b"/>
            <a:pathLst>
              <a:path w="63500" h="66040">
                <a:moveTo>
                  <a:pt x="0" y="66040"/>
                </a:moveTo>
                <a:lnTo>
                  <a:pt x="0" y="0"/>
                </a:lnTo>
                <a:lnTo>
                  <a:pt x="63500" y="0"/>
                </a:lnTo>
                <a:lnTo>
                  <a:pt x="63500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FAC09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2" name="text 1"/>
          <p:cNvSpPr txBox="1"/>
          <p:nvPr/>
        </p:nvSpPr>
        <p:spPr>
          <a:xfrm>
            <a:off x="4839335" y="4207510"/>
            <a:ext cx="1136193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электроснабжение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4749800" y="4452620"/>
            <a:ext cx="63500" cy="66040"/>
          </a:xfrm>
          <a:custGeom>
            <a:avLst/>
            <a:gdLst/>
            <a:ahLst/>
            <a:cxnLst/>
            <a:rect l="l" t="t" r="r" b="b"/>
            <a:pathLst>
              <a:path w="63500" h="66040">
                <a:moveTo>
                  <a:pt x="0" y="66040"/>
                </a:moveTo>
                <a:lnTo>
                  <a:pt x="0" y="0"/>
                </a:lnTo>
                <a:lnTo>
                  <a:pt x="63500" y="0"/>
                </a:lnTo>
                <a:lnTo>
                  <a:pt x="63500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D3DFEF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3" name="text 1"/>
          <p:cNvSpPr txBox="1"/>
          <p:nvPr/>
        </p:nvSpPr>
        <p:spPr>
          <a:xfrm>
            <a:off x="4839335" y="4432935"/>
            <a:ext cx="1283512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теплоснабжение (Газ)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8501380" y="4160520"/>
            <a:ext cx="3327400" cy="495300"/>
          </a:xfrm>
          <a:custGeom>
            <a:avLst/>
            <a:gdLst/>
            <a:ahLst/>
            <a:cxnLst/>
            <a:rect l="l" t="t" r="r" b="b"/>
            <a:pathLst>
              <a:path w="3327400" h="495300">
                <a:moveTo>
                  <a:pt x="3810" y="3810"/>
                </a:moveTo>
                <a:lnTo>
                  <a:pt x="3810" y="491490"/>
                </a:lnTo>
                <a:moveTo>
                  <a:pt x="666750" y="3810"/>
                </a:moveTo>
                <a:lnTo>
                  <a:pt x="666750" y="491490"/>
                </a:lnTo>
                <a:moveTo>
                  <a:pt x="1332230" y="3810"/>
                </a:moveTo>
                <a:lnTo>
                  <a:pt x="1332230" y="491490"/>
                </a:lnTo>
                <a:moveTo>
                  <a:pt x="1995170" y="3810"/>
                </a:moveTo>
                <a:lnTo>
                  <a:pt x="1995170" y="491490"/>
                </a:lnTo>
                <a:moveTo>
                  <a:pt x="2660650" y="3810"/>
                </a:moveTo>
                <a:lnTo>
                  <a:pt x="2660650" y="491490"/>
                </a:lnTo>
                <a:moveTo>
                  <a:pt x="3323590" y="3810"/>
                </a:moveTo>
                <a:lnTo>
                  <a:pt x="3323590" y="491490"/>
                </a:lnTo>
              </a:path>
            </a:pathLst>
          </a:custGeom>
          <a:ln w="7620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40980" y="4310380"/>
            <a:ext cx="424180" cy="195580"/>
          </a:xfrm>
          <a:custGeom>
            <a:avLst/>
            <a:gdLst/>
            <a:ahLst/>
            <a:cxnLst/>
            <a:rect l="l" t="t" r="r" b="b"/>
            <a:pathLst>
              <a:path w="424180" h="195580">
                <a:moveTo>
                  <a:pt x="0" y="195580"/>
                </a:moveTo>
                <a:lnTo>
                  <a:pt x="0" y="0"/>
                </a:lnTo>
                <a:lnTo>
                  <a:pt x="424180" y="0"/>
                </a:lnTo>
                <a:lnTo>
                  <a:pt x="424180" y="195580"/>
                </a:lnTo>
                <a:lnTo>
                  <a:pt x="0" y="195580"/>
                </a:lnTo>
                <a:close/>
              </a:path>
            </a:pathLst>
          </a:custGeom>
          <a:solidFill>
            <a:srgbClr val="D7E4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8265160" y="4310380"/>
            <a:ext cx="1414780" cy="195580"/>
          </a:xfrm>
          <a:custGeom>
            <a:avLst/>
            <a:gdLst/>
            <a:ahLst/>
            <a:cxnLst/>
            <a:rect l="l" t="t" r="r" b="b"/>
            <a:pathLst>
              <a:path w="1414780" h="195580">
                <a:moveTo>
                  <a:pt x="0" y="195580"/>
                </a:moveTo>
                <a:lnTo>
                  <a:pt x="0" y="0"/>
                </a:lnTo>
                <a:lnTo>
                  <a:pt x="1414780" y="0"/>
                </a:lnTo>
                <a:lnTo>
                  <a:pt x="1414780" y="195580"/>
                </a:lnTo>
                <a:lnTo>
                  <a:pt x="0" y="19558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9679940" y="4310380"/>
            <a:ext cx="20320" cy="195580"/>
          </a:xfrm>
          <a:custGeom>
            <a:avLst/>
            <a:gdLst/>
            <a:ahLst/>
            <a:cxnLst/>
            <a:rect l="l" t="t" r="r" b="b"/>
            <a:pathLst>
              <a:path w="20320" h="195580">
                <a:moveTo>
                  <a:pt x="0" y="195580"/>
                </a:moveTo>
                <a:lnTo>
                  <a:pt x="0" y="0"/>
                </a:lnTo>
                <a:lnTo>
                  <a:pt x="20320" y="0"/>
                </a:lnTo>
                <a:lnTo>
                  <a:pt x="20320" y="195580"/>
                </a:lnTo>
                <a:lnTo>
                  <a:pt x="0" y="19558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9700260" y="4310380"/>
            <a:ext cx="15240" cy="195580"/>
          </a:xfrm>
          <a:custGeom>
            <a:avLst/>
            <a:gdLst/>
            <a:ahLst/>
            <a:cxnLst/>
            <a:rect l="l" t="t" r="r" b="b"/>
            <a:pathLst>
              <a:path w="15240" h="195580">
                <a:moveTo>
                  <a:pt x="0" y="195580"/>
                </a:moveTo>
                <a:lnTo>
                  <a:pt x="0" y="0"/>
                </a:lnTo>
                <a:lnTo>
                  <a:pt x="15240" y="0"/>
                </a:lnTo>
                <a:lnTo>
                  <a:pt x="15240" y="195580"/>
                </a:lnTo>
                <a:lnTo>
                  <a:pt x="0" y="19558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9715500" y="4310380"/>
            <a:ext cx="939800" cy="195580"/>
          </a:xfrm>
          <a:custGeom>
            <a:avLst/>
            <a:gdLst/>
            <a:ahLst/>
            <a:cxnLst/>
            <a:rect l="l" t="t" r="r" b="b"/>
            <a:pathLst>
              <a:path w="939800" h="195580">
                <a:moveTo>
                  <a:pt x="0" y="195580"/>
                </a:moveTo>
                <a:lnTo>
                  <a:pt x="0" y="0"/>
                </a:lnTo>
                <a:lnTo>
                  <a:pt x="939800" y="0"/>
                </a:lnTo>
                <a:lnTo>
                  <a:pt x="939800" y="195580"/>
                </a:lnTo>
                <a:lnTo>
                  <a:pt x="0" y="195580"/>
                </a:lnTo>
                <a:close/>
              </a:path>
            </a:pathLst>
          </a:custGeom>
          <a:solidFill>
            <a:srgbClr val="FAC09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55300" y="4310380"/>
            <a:ext cx="838200" cy="195580"/>
          </a:xfrm>
          <a:custGeom>
            <a:avLst/>
            <a:gdLst/>
            <a:ahLst/>
            <a:cxnLst/>
            <a:rect l="l" t="t" r="r" b="b"/>
            <a:pathLst>
              <a:path w="838200" h="195580">
                <a:moveTo>
                  <a:pt x="0" y="195580"/>
                </a:moveTo>
                <a:lnTo>
                  <a:pt x="0" y="0"/>
                </a:lnTo>
                <a:lnTo>
                  <a:pt x="838200" y="0"/>
                </a:lnTo>
                <a:lnTo>
                  <a:pt x="838200" y="195580"/>
                </a:lnTo>
                <a:lnTo>
                  <a:pt x="0" y="195580"/>
                </a:lnTo>
                <a:close/>
              </a:path>
            </a:pathLst>
          </a:custGeom>
          <a:solidFill>
            <a:srgbClr val="F8F7F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1493500" y="4310380"/>
            <a:ext cx="2540" cy="195580"/>
          </a:xfrm>
          <a:custGeom>
            <a:avLst/>
            <a:gdLst/>
            <a:ahLst/>
            <a:cxnLst/>
            <a:rect l="l" t="t" r="r" b="b"/>
            <a:pathLst>
              <a:path w="2540" h="195580">
                <a:moveTo>
                  <a:pt x="0" y="195580"/>
                </a:moveTo>
                <a:lnTo>
                  <a:pt x="0" y="0"/>
                </a:lnTo>
                <a:lnTo>
                  <a:pt x="2540" y="0"/>
                </a:lnTo>
                <a:lnTo>
                  <a:pt x="2540" y="195580"/>
                </a:lnTo>
                <a:lnTo>
                  <a:pt x="0" y="195580"/>
                </a:lnTo>
                <a:close/>
              </a:path>
            </a:pathLst>
          </a:custGeom>
          <a:solidFill>
            <a:srgbClr val="4D3B6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5900" y="4160520"/>
            <a:ext cx="7619" cy="495300"/>
          </a:xfrm>
          <a:custGeom>
            <a:avLst/>
            <a:gdLst/>
            <a:ahLst/>
            <a:cxnLst/>
            <a:rect l="l" t="t" r="r" b="b"/>
            <a:pathLst>
              <a:path w="7619" h="495300">
                <a:moveTo>
                  <a:pt x="3810" y="491490"/>
                </a:moveTo>
                <a:lnTo>
                  <a:pt x="3810" y="3810"/>
                </a:lnTo>
              </a:path>
            </a:pathLst>
          </a:custGeom>
          <a:ln w="7620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4" name="text 1"/>
          <p:cNvSpPr txBox="1"/>
          <p:nvPr/>
        </p:nvSpPr>
        <p:spPr>
          <a:xfrm>
            <a:off x="7940293" y="4363466"/>
            <a:ext cx="277419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Calibri"/>
                <a:cs typeface="Calibri"/>
              </a:rPr>
              <a:t> 6,40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35" name="text 1"/>
          <p:cNvSpPr txBox="1"/>
          <p:nvPr/>
        </p:nvSpPr>
        <p:spPr>
          <a:xfrm>
            <a:off x="8832469" y="4363466"/>
            <a:ext cx="335839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Calibri"/>
                <a:cs typeface="Calibri"/>
              </a:rPr>
              <a:t> 21,30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36" name="text 1"/>
          <p:cNvSpPr txBox="1"/>
          <p:nvPr/>
        </p:nvSpPr>
        <p:spPr>
          <a:xfrm>
            <a:off x="10045700" y="4363466"/>
            <a:ext cx="335966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Calibri"/>
                <a:cs typeface="Calibri"/>
              </a:rPr>
              <a:t> 14,16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37" name="text 1"/>
          <p:cNvSpPr txBox="1"/>
          <p:nvPr/>
        </p:nvSpPr>
        <p:spPr>
          <a:xfrm>
            <a:off x="10935081" y="4363466"/>
            <a:ext cx="335585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latin typeface="Calibri"/>
                <a:cs typeface="Calibri"/>
              </a:rPr>
              <a:t> 12,60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38" name="text 1"/>
          <p:cNvSpPr txBox="1"/>
          <p:nvPr/>
        </p:nvSpPr>
        <p:spPr>
          <a:xfrm>
            <a:off x="7810881" y="4748784"/>
            <a:ext cx="8425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39" name="text 1"/>
          <p:cNvSpPr txBox="1"/>
          <p:nvPr/>
        </p:nvSpPr>
        <p:spPr>
          <a:xfrm>
            <a:off x="8447405" y="4748784"/>
            <a:ext cx="14267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10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40" name="text 1"/>
          <p:cNvSpPr txBox="1"/>
          <p:nvPr/>
        </p:nvSpPr>
        <p:spPr>
          <a:xfrm>
            <a:off x="9111615" y="4748784"/>
            <a:ext cx="142672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20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41" name="text 1"/>
          <p:cNvSpPr txBox="1"/>
          <p:nvPr/>
        </p:nvSpPr>
        <p:spPr>
          <a:xfrm>
            <a:off x="9776206" y="4748784"/>
            <a:ext cx="142544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30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7" name="text 1"/>
          <p:cNvSpPr txBox="1"/>
          <p:nvPr/>
        </p:nvSpPr>
        <p:spPr>
          <a:xfrm>
            <a:off x="10440416" y="4748784"/>
            <a:ext cx="142672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40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8" name="text 1"/>
          <p:cNvSpPr txBox="1"/>
          <p:nvPr/>
        </p:nvSpPr>
        <p:spPr>
          <a:xfrm>
            <a:off x="11104880" y="4748784"/>
            <a:ext cx="14267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50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10" name="text 1"/>
          <p:cNvSpPr txBox="1"/>
          <p:nvPr/>
        </p:nvSpPr>
        <p:spPr>
          <a:xfrm>
            <a:off x="11769090" y="4748784"/>
            <a:ext cx="142672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b="1" spc="10" dirty="0">
                <a:solidFill>
                  <a:srgbClr val="632523"/>
                </a:solidFill>
                <a:latin typeface="Calibri"/>
                <a:cs typeface="Calibri"/>
              </a:rPr>
              <a:t>60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11" name="text 1"/>
          <p:cNvSpPr txBox="1"/>
          <p:nvPr/>
        </p:nvSpPr>
        <p:spPr>
          <a:xfrm>
            <a:off x="7676515" y="4357116"/>
            <a:ext cx="84251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7983219" y="5250180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40">
                <a:moveTo>
                  <a:pt x="0" y="66040"/>
                </a:moveTo>
                <a:lnTo>
                  <a:pt x="0" y="0"/>
                </a:lnTo>
                <a:lnTo>
                  <a:pt x="66041" y="0"/>
                </a:lnTo>
                <a:lnTo>
                  <a:pt x="66041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D7E4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2" name="text 1"/>
          <p:cNvSpPr txBox="1"/>
          <p:nvPr/>
        </p:nvSpPr>
        <p:spPr>
          <a:xfrm>
            <a:off x="8075294" y="5230495"/>
            <a:ext cx="1001446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632523"/>
                </a:solidFill>
                <a:latin typeface="Calibri"/>
                <a:cs typeface="Calibri"/>
              </a:rPr>
              <a:t>Мискантус (солома)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983219" y="5445760"/>
            <a:ext cx="66040" cy="63500"/>
          </a:xfrm>
          <a:custGeom>
            <a:avLst/>
            <a:gdLst/>
            <a:ahLst/>
            <a:cxnLst/>
            <a:rect l="l" t="t" r="r" b="b"/>
            <a:pathLst>
              <a:path w="66040" h="63500">
                <a:moveTo>
                  <a:pt x="0" y="63500"/>
                </a:moveTo>
                <a:lnTo>
                  <a:pt x="0" y="0"/>
                </a:lnTo>
                <a:lnTo>
                  <a:pt x="66041" y="0"/>
                </a:lnTo>
                <a:lnTo>
                  <a:pt x="66041" y="63500"/>
                </a:lnTo>
                <a:lnTo>
                  <a:pt x="0" y="6350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3" name="text 1"/>
          <p:cNvSpPr txBox="1"/>
          <p:nvPr/>
        </p:nvSpPr>
        <p:spPr>
          <a:xfrm>
            <a:off x="8075294" y="5425440"/>
            <a:ext cx="1875587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водомаслоотталкинаюшие смолы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7983219" y="5638800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40">
                <a:moveTo>
                  <a:pt x="0" y="66040"/>
                </a:moveTo>
                <a:lnTo>
                  <a:pt x="0" y="0"/>
                </a:lnTo>
                <a:lnTo>
                  <a:pt x="66041" y="0"/>
                </a:lnTo>
                <a:lnTo>
                  <a:pt x="66041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4" name="text 1"/>
          <p:cNvSpPr txBox="1"/>
          <p:nvPr/>
        </p:nvSpPr>
        <p:spPr>
          <a:xfrm>
            <a:off x="8075294" y="5620385"/>
            <a:ext cx="993953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водоснабжение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7983219" y="5834380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40">
                <a:moveTo>
                  <a:pt x="0" y="66040"/>
                </a:moveTo>
                <a:lnTo>
                  <a:pt x="0" y="0"/>
                </a:lnTo>
                <a:lnTo>
                  <a:pt x="66041" y="0"/>
                </a:lnTo>
                <a:lnTo>
                  <a:pt x="66041" y="66040"/>
                </a:lnTo>
                <a:lnTo>
                  <a:pt x="0" y="66040"/>
                </a:lnTo>
                <a:close/>
              </a:path>
            </a:pathLst>
          </a:custGeom>
          <a:solidFill>
            <a:srgbClr val="FAC09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5" name="text 1"/>
          <p:cNvSpPr txBox="1"/>
          <p:nvPr/>
        </p:nvSpPr>
        <p:spPr>
          <a:xfrm>
            <a:off x="8075294" y="5815330"/>
            <a:ext cx="1136193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электроснабжение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7983219" y="6029960"/>
            <a:ext cx="66040" cy="63500"/>
          </a:xfrm>
          <a:custGeom>
            <a:avLst/>
            <a:gdLst/>
            <a:ahLst/>
            <a:cxnLst/>
            <a:rect l="l" t="t" r="r" b="b"/>
            <a:pathLst>
              <a:path w="66040" h="63500">
                <a:moveTo>
                  <a:pt x="0" y="63500"/>
                </a:moveTo>
                <a:lnTo>
                  <a:pt x="0" y="0"/>
                </a:lnTo>
                <a:lnTo>
                  <a:pt x="66041" y="0"/>
                </a:lnTo>
                <a:lnTo>
                  <a:pt x="66041" y="63500"/>
                </a:lnTo>
                <a:lnTo>
                  <a:pt x="0" y="63500"/>
                </a:lnTo>
                <a:close/>
              </a:path>
            </a:pathLst>
          </a:custGeom>
          <a:solidFill>
            <a:srgbClr val="F8F7F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6" name="text 1"/>
          <p:cNvSpPr txBox="1"/>
          <p:nvPr/>
        </p:nvSpPr>
        <p:spPr>
          <a:xfrm>
            <a:off x="8075294" y="6009957"/>
            <a:ext cx="1283513" cy="1143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632523"/>
                </a:solidFill>
                <a:latin typeface="Calibri"/>
                <a:cs typeface="Calibri"/>
              </a:rPr>
              <a:t>     - теплоснабжение (Газ)</a:t>
            </a:r>
            <a:endParaRPr sz="800" dirty="0">
              <a:latin typeface="Calibri"/>
              <a:cs typeface="Calibri"/>
            </a:endParaRPr>
          </a:p>
        </p:txBody>
      </p:sp>
      <p:pic>
        <p:nvPicPr>
          <p:cNvPr id="14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40" y="3767328"/>
            <a:ext cx="4558284" cy="397763"/>
          </a:xfrm>
          <a:prstGeom prst="rect">
            <a:avLst/>
          </a:prstGeom>
        </p:spPr>
      </p:pic>
      <p:sp>
        <p:nvSpPr>
          <p:cNvPr id="217" name="text 1"/>
          <p:cNvSpPr txBox="1"/>
          <p:nvPr/>
        </p:nvSpPr>
        <p:spPr>
          <a:xfrm>
            <a:off x="7681976" y="3864991"/>
            <a:ext cx="2335683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632523"/>
                </a:solidFill>
                <a:latin typeface="Arial"/>
                <a:cs typeface="Arial"/>
              </a:rPr>
              <a:t>ПОСУДА ИЗ МИСКАНТУСА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167601" y="3578987"/>
            <a:ext cx="8551456" cy="3102813"/>
          </a:xfrm>
          <a:custGeom>
            <a:avLst/>
            <a:gdLst/>
            <a:ahLst/>
            <a:cxnLst/>
            <a:rect l="l" t="t" r="r" b="b"/>
            <a:pathLst>
              <a:path w="8551456" h="3102813">
                <a:moveTo>
                  <a:pt x="12700" y="3090113"/>
                </a:moveTo>
                <a:lnTo>
                  <a:pt x="12700" y="12700"/>
                </a:lnTo>
                <a:lnTo>
                  <a:pt x="8538757" y="3090113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14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6181344"/>
            <a:ext cx="4690871" cy="402336"/>
          </a:xfrm>
          <a:prstGeom prst="rect">
            <a:avLst/>
          </a:prstGeom>
        </p:spPr>
      </p:pic>
      <p:sp>
        <p:nvSpPr>
          <p:cNvPr id="218" name="text 1"/>
          <p:cNvSpPr txBox="1"/>
          <p:nvPr/>
        </p:nvSpPr>
        <p:spPr>
          <a:xfrm>
            <a:off x="458152" y="6281483"/>
            <a:ext cx="3339427" cy="1667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632523"/>
                </a:solidFill>
                <a:latin typeface="Arial"/>
                <a:cs typeface="Arial"/>
              </a:rPr>
              <a:t>ПРЯМАЯ СЕБЕСТОИМОСТЬ, РУБ. / КГ.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1529842" y="3819525"/>
            <a:ext cx="861695" cy="827151"/>
          </a:xfrm>
          <a:custGeom>
            <a:avLst/>
            <a:gdLst/>
            <a:ahLst/>
            <a:cxnLst/>
            <a:rect l="l" t="t" r="r" b="b"/>
            <a:pathLst>
              <a:path w="861695" h="827151">
                <a:moveTo>
                  <a:pt x="0" y="413512"/>
                </a:moveTo>
                <a:cubicBezTo>
                  <a:pt x="0" y="185166"/>
                  <a:pt x="192912" y="0"/>
                  <a:pt x="430784" y="0"/>
                </a:cubicBezTo>
                <a:cubicBezTo>
                  <a:pt x="430784" y="0"/>
                  <a:pt x="430784" y="0"/>
                  <a:pt x="430784" y="0"/>
                </a:cubicBezTo>
                <a:lnTo>
                  <a:pt x="430784" y="0"/>
                </a:lnTo>
                <a:cubicBezTo>
                  <a:pt x="668782" y="0"/>
                  <a:pt x="861695" y="185166"/>
                  <a:pt x="861695" y="413639"/>
                </a:cubicBezTo>
                <a:cubicBezTo>
                  <a:pt x="861695" y="413639"/>
                  <a:pt x="861695" y="413639"/>
                  <a:pt x="861695" y="413639"/>
                </a:cubicBezTo>
                <a:lnTo>
                  <a:pt x="861695" y="413639"/>
                </a:lnTo>
                <a:cubicBezTo>
                  <a:pt x="861695" y="641985"/>
                  <a:pt x="668782" y="827151"/>
                  <a:pt x="430784" y="827151"/>
                </a:cubicBezTo>
                <a:cubicBezTo>
                  <a:pt x="430784" y="827151"/>
                  <a:pt x="430784" y="827151"/>
                  <a:pt x="430784" y="827151"/>
                </a:cubicBezTo>
                <a:lnTo>
                  <a:pt x="430784" y="827151"/>
                </a:lnTo>
                <a:cubicBezTo>
                  <a:pt x="192912" y="827151"/>
                  <a:pt x="0" y="641985"/>
                  <a:pt x="0" y="413639"/>
                </a:cubicBezTo>
                <a:cubicBezTo>
                  <a:pt x="0" y="413639"/>
                  <a:pt x="0" y="413639"/>
                  <a:pt x="0" y="413639"/>
                </a:cubicBez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1517142" y="3806825"/>
            <a:ext cx="887095" cy="852551"/>
          </a:xfrm>
          <a:custGeom>
            <a:avLst/>
            <a:gdLst/>
            <a:ahLst/>
            <a:cxnLst/>
            <a:rect l="l" t="t" r="r" b="b"/>
            <a:pathLst>
              <a:path w="887095" h="852551">
                <a:moveTo>
                  <a:pt x="12700" y="426212"/>
                </a:moveTo>
                <a:cubicBezTo>
                  <a:pt x="12700" y="197866"/>
                  <a:pt x="205612" y="12700"/>
                  <a:pt x="443484" y="12700"/>
                </a:cubicBezTo>
                <a:cubicBezTo>
                  <a:pt x="443484" y="12700"/>
                  <a:pt x="443484" y="12700"/>
                  <a:pt x="443484" y="12700"/>
                </a:cubicBezTo>
                <a:lnTo>
                  <a:pt x="443484" y="12700"/>
                </a:lnTo>
                <a:cubicBezTo>
                  <a:pt x="681482" y="12700"/>
                  <a:pt x="874395" y="197866"/>
                  <a:pt x="874395" y="426339"/>
                </a:cubicBezTo>
                <a:cubicBezTo>
                  <a:pt x="874395" y="426339"/>
                  <a:pt x="874395" y="426339"/>
                  <a:pt x="874395" y="426339"/>
                </a:cubicBezTo>
                <a:lnTo>
                  <a:pt x="874395" y="426339"/>
                </a:lnTo>
                <a:cubicBezTo>
                  <a:pt x="874395" y="654685"/>
                  <a:pt x="681482" y="839851"/>
                  <a:pt x="443484" y="839851"/>
                </a:cubicBezTo>
                <a:cubicBezTo>
                  <a:pt x="443484" y="839851"/>
                  <a:pt x="443484" y="839851"/>
                  <a:pt x="443484" y="839851"/>
                </a:cubicBezTo>
                <a:lnTo>
                  <a:pt x="443484" y="839851"/>
                </a:lnTo>
                <a:cubicBezTo>
                  <a:pt x="205612" y="839851"/>
                  <a:pt x="12700" y="654685"/>
                  <a:pt x="12700" y="426339"/>
                </a:cubicBezTo>
                <a:cubicBezTo>
                  <a:pt x="12700" y="426339"/>
                  <a:pt x="12700" y="426339"/>
                  <a:pt x="12700" y="426339"/>
                </a:cubicBez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14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" y="4000500"/>
            <a:ext cx="734060" cy="419100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000500"/>
            <a:ext cx="403860" cy="419100"/>
          </a:xfrm>
          <a:prstGeom prst="rect">
            <a:avLst/>
          </a:prstGeom>
        </p:spPr>
      </p:pic>
      <p:sp>
        <p:nvSpPr>
          <p:cNvPr id="219" name="text 1"/>
          <p:cNvSpPr txBox="1"/>
          <p:nvPr/>
        </p:nvSpPr>
        <p:spPr>
          <a:xfrm>
            <a:off x="1766316" y="4130675"/>
            <a:ext cx="446024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4F81BD"/>
                </a:solidFill>
                <a:latin typeface="Calibri"/>
                <a:cs typeface="Calibri"/>
              </a:rPr>
              <a:t>133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3191129" y="4405757"/>
            <a:ext cx="861695" cy="827151"/>
          </a:xfrm>
          <a:custGeom>
            <a:avLst/>
            <a:gdLst/>
            <a:ahLst/>
            <a:cxnLst/>
            <a:rect l="l" t="t" r="r" b="b"/>
            <a:pathLst>
              <a:path w="861695" h="827151">
                <a:moveTo>
                  <a:pt x="0" y="413639"/>
                </a:moveTo>
                <a:cubicBezTo>
                  <a:pt x="0" y="185166"/>
                  <a:pt x="192913" y="0"/>
                  <a:pt x="430784" y="0"/>
                </a:cubicBezTo>
                <a:cubicBezTo>
                  <a:pt x="430784" y="0"/>
                  <a:pt x="430784" y="0"/>
                  <a:pt x="430784" y="0"/>
                </a:cubicBezTo>
                <a:lnTo>
                  <a:pt x="430784" y="0"/>
                </a:lnTo>
                <a:cubicBezTo>
                  <a:pt x="668782" y="0"/>
                  <a:pt x="861695" y="185166"/>
                  <a:pt x="861695" y="413639"/>
                </a:cubicBezTo>
                <a:cubicBezTo>
                  <a:pt x="861695" y="413639"/>
                  <a:pt x="861695" y="413639"/>
                  <a:pt x="861695" y="413639"/>
                </a:cubicBezTo>
                <a:lnTo>
                  <a:pt x="861695" y="413639"/>
                </a:lnTo>
                <a:cubicBezTo>
                  <a:pt x="861695" y="641985"/>
                  <a:pt x="668782" y="827151"/>
                  <a:pt x="430784" y="827151"/>
                </a:cubicBezTo>
                <a:cubicBezTo>
                  <a:pt x="430784" y="827151"/>
                  <a:pt x="430784" y="827151"/>
                  <a:pt x="430784" y="827151"/>
                </a:cubicBezTo>
                <a:lnTo>
                  <a:pt x="430784" y="827151"/>
                </a:lnTo>
                <a:cubicBezTo>
                  <a:pt x="192913" y="827151"/>
                  <a:pt x="0" y="641985"/>
                  <a:pt x="0" y="413639"/>
                </a:cubicBezTo>
                <a:cubicBezTo>
                  <a:pt x="0" y="413639"/>
                  <a:pt x="0" y="413639"/>
                  <a:pt x="0" y="413639"/>
                </a:cubicBez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3178429" y="4393057"/>
            <a:ext cx="887095" cy="852551"/>
          </a:xfrm>
          <a:custGeom>
            <a:avLst/>
            <a:gdLst/>
            <a:ahLst/>
            <a:cxnLst/>
            <a:rect l="l" t="t" r="r" b="b"/>
            <a:pathLst>
              <a:path w="887095" h="852551">
                <a:moveTo>
                  <a:pt x="12700" y="426339"/>
                </a:moveTo>
                <a:cubicBezTo>
                  <a:pt x="12700" y="197866"/>
                  <a:pt x="205613" y="12700"/>
                  <a:pt x="443484" y="12700"/>
                </a:cubicBezTo>
                <a:cubicBezTo>
                  <a:pt x="443484" y="12700"/>
                  <a:pt x="443484" y="12700"/>
                  <a:pt x="443484" y="12700"/>
                </a:cubicBezTo>
                <a:lnTo>
                  <a:pt x="443484" y="12700"/>
                </a:lnTo>
                <a:cubicBezTo>
                  <a:pt x="681482" y="12700"/>
                  <a:pt x="874395" y="197866"/>
                  <a:pt x="874395" y="426339"/>
                </a:cubicBezTo>
                <a:cubicBezTo>
                  <a:pt x="874395" y="426339"/>
                  <a:pt x="874395" y="426339"/>
                  <a:pt x="874395" y="426339"/>
                </a:cubicBezTo>
                <a:lnTo>
                  <a:pt x="874395" y="426339"/>
                </a:lnTo>
                <a:cubicBezTo>
                  <a:pt x="874395" y="654685"/>
                  <a:pt x="681482" y="839851"/>
                  <a:pt x="443484" y="839851"/>
                </a:cubicBezTo>
                <a:cubicBezTo>
                  <a:pt x="443484" y="839851"/>
                  <a:pt x="443484" y="839851"/>
                  <a:pt x="443484" y="839851"/>
                </a:cubicBezTo>
                <a:lnTo>
                  <a:pt x="443484" y="839851"/>
                </a:lnTo>
                <a:cubicBezTo>
                  <a:pt x="205613" y="839851"/>
                  <a:pt x="12700" y="654685"/>
                  <a:pt x="12700" y="426339"/>
                </a:cubicBezTo>
                <a:cubicBezTo>
                  <a:pt x="12700" y="426339"/>
                  <a:pt x="12700" y="426339"/>
                  <a:pt x="12700" y="426339"/>
                </a:cubicBez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14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80" y="4584700"/>
            <a:ext cx="604520" cy="419100"/>
          </a:xfrm>
          <a:prstGeom prst="rect">
            <a:avLst/>
          </a:prstGeom>
        </p:spPr>
      </p:pic>
      <p:pic>
        <p:nvPicPr>
          <p:cNvPr id="15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59" y="4584700"/>
            <a:ext cx="403860" cy="419100"/>
          </a:xfrm>
          <a:prstGeom prst="rect">
            <a:avLst/>
          </a:prstGeom>
        </p:spPr>
      </p:pic>
      <p:sp>
        <p:nvSpPr>
          <p:cNvPr id="220" name="text 1"/>
          <p:cNvSpPr txBox="1"/>
          <p:nvPr/>
        </p:nvSpPr>
        <p:spPr>
          <a:xfrm>
            <a:off x="3493770" y="4717034"/>
            <a:ext cx="316483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4F81BD"/>
                </a:solidFill>
                <a:latin typeface="Calibri"/>
                <a:cs typeface="Calibri"/>
              </a:rPr>
              <a:t>90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5867654" y="5378069"/>
            <a:ext cx="861695" cy="827138"/>
          </a:xfrm>
          <a:custGeom>
            <a:avLst/>
            <a:gdLst/>
            <a:ahLst/>
            <a:cxnLst/>
            <a:rect l="l" t="t" r="r" b="b"/>
            <a:pathLst>
              <a:path w="861695" h="827138">
                <a:moveTo>
                  <a:pt x="0" y="413563"/>
                </a:moveTo>
                <a:cubicBezTo>
                  <a:pt x="0" y="185166"/>
                  <a:pt x="192913" y="0"/>
                  <a:pt x="430784" y="0"/>
                </a:cubicBezTo>
                <a:cubicBezTo>
                  <a:pt x="430784" y="0"/>
                  <a:pt x="430784" y="0"/>
                  <a:pt x="430784" y="0"/>
                </a:cubicBezTo>
                <a:lnTo>
                  <a:pt x="430784" y="0"/>
                </a:lnTo>
                <a:cubicBezTo>
                  <a:pt x="668782" y="0"/>
                  <a:pt x="861695" y="185166"/>
                  <a:pt x="861695" y="413563"/>
                </a:cubicBezTo>
                <a:cubicBezTo>
                  <a:pt x="861695" y="413563"/>
                  <a:pt x="861695" y="413563"/>
                  <a:pt x="861695" y="413563"/>
                </a:cubicBezTo>
                <a:lnTo>
                  <a:pt x="861695" y="413563"/>
                </a:lnTo>
                <a:cubicBezTo>
                  <a:pt x="861695" y="641972"/>
                  <a:pt x="668782" y="827138"/>
                  <a:pt x="430784" y="827138"/>
                </a:cubicBezTo>
                <a:cubicBezTo>
                  <a:pt x="430784" y="827138"/>
                  <a:pt x="430784" y="827138"/>
                  <a:pt x="430784" y="827138"/>
                </a:cubicBezTo>
                <a:lnTo>
                  <a:pt x="430784" y="827138"/>
                </a:lnTo>
                <a:cubicBezTo>
                  <a:pt x="192913" y="827138"/>
                  <a:pt x="0" y="641972"/>
                  <a:pt x="0" y="413563"/>
                </a:cubicBezTo>
                <a:cubicBezTo>
                  <a:pt x="0" y="413563"/>
                  <a:pt x="0" y="413563"/>
                  <a:pt x="0" y="413563"/>
                </a:cubicBez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854954" y="5365369"/>
            <a:ext cx="887095" cy="852538"/>
          </a:xfrm>
          <a:custGeom>
            <a:avLst/>
            <a:gdLst/>
            <a:ahLst/>
            <a:cxnLst/>
            <a:rect l="l" t="t" r="r" b="b"/>
            <a:pathLst>
              <a:path w="887095" h="852538">
                <a:moveTo>
                  <a:pt x="12700" y="426263"/>
                </a:moveTo>
                <a:cubicBezTo>
                  <a:pt x="12700" y="197866"/>
                  <a:pt x="205613" y="12700"/>
                  <a:pt x="443484" y="12700"/>
                </a:cubicBezTo>
                <a:cubicBezTo>
                  <a:pt x="443484" y="12700"/>
                  <a:pt x="443484" y="12700"/>
                  <a:pt x="443484" y="12700"/>
                </a:cubicBezTo>
                <a:lnTo>
                  <a:pt x="443484" y="12700"/>
                </a:lnTo>
                <a:cubicBezTo>
                  <a:pt x="681482" y="12700"/>
                  <a:pt x="874395" y="197866"/>
                  <a:pt x="874395" y="426263"/>
                </a:cubicBezTo>
                <a:cubicBezTo>
                  <a:pt x="874395" y="426263"/>
                  <a:pt x="874395" y="426263"/>
                  <a:pt x="874395" y="426263"/>
                </a:cubicBezTo>
                <a:lnTo>
                  <a:pt x="874395" y="426263"/>
                </a:lnTo>
                <a:cubicBezTo>
                  <a:pt x="874395" y="654672"/>
                  <a:pt x="681482" y="839838"/>
                  <a:pt x="443484" y="839838"/>
                </a:cubicBezTo>
                <a:cubicBezTo>
                  <a:pt x="443484" y="839838"/>
                  <a:pt x="443484" y="839838"/>
                  <a:pt x="443484" y="839838"/>
                </a:cubicBezTo>
                <a:lnTo>
                  <a:pt x="443484" y="839838"/>
                </a:lnTo>
                <a:cubicBezTo>
                  <a:pt x="205613" y="839838"/>
                  <a:pt x="12700" y="654672"/>
                  <a:pt x="12700" y="426263"/>
                </a:cubicBezTo>
                <a:cubicBezTo>
                  <a:pt x="12700" y="426263"/>
                  <a:pt x="12700" y="426263"/>
                  <a:pt x="12700" y="426263"/>
                </a:cubicBez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15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40" y="5557520"/>
            <a:ext cx="604520" cy="419100"/>
          </a:xfrm>
          <a:prstGeom prst="rect">
            <a:avLst/>
          </a:prstGeom>
        </p:spPr>
      </p:pic>
      <p:pic>
        <p:nvPicPr>
          <p:cNvPr id="15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20" y="5557520"/>
            <a:ext cx="403860" cy="419100"/>
          </a:xfrm>
          <a:prstGeom prst="rect">
            <a:avLst/>
          </a:prstGeom>
        </p:spPr>
      </p:pic>
      <p:sp>
        <p:nvSpPr>
          <p:cNvPr id="221" name="text 1"/>
          <p:cNvSpPr txBox="1"/>
          <p:nvPr/>
        </p:nvSpPr>
        <p:spPr>
          <a:xfrm>
            <a:off x="6170930" y="5689600"/>
            <a:ext cx="316483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4F81BD"/>
                </a:solidFill>
                <a:latin typeface="Calibri"/>
                <a:cs typeface="Calibri"/>
              </a:rPr>
              <a:t>55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22" name="text 1"/>
          <p:cNvSpPr txBox="1"/>
          <p:nvPr/>
        </p:nvSpPr>
        <p:spPr>
          <a:xfrm>
            <a:off x="5203190" y="980186"/>
            <a:ext cx="6418835" cy="2268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632523"/>
                </a:solidFill>
                <a:latin typeface="Times New Roman"/>
                <a:cs typeface="Times New Roman"/>
              </a:rPr>
              <a:t>Сравнение прямой себестоимости готовой продукции в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223" name="text 1"/>
          <p:cNvSpPr txBox="1"/>
          <p:nvPr/>
        </p:nvSpPr>
        <p:spPr>
          <a:xfrm>
            <a:off x="6242304" y="1284957"/>
            <a:ext cx="4344495" cy="227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632523"/>
                </a:solidFill>
                <a:latin typeface="Times New Roman"/>
                <a:cs typeface="Times New Roman"/>
              </a:rPr>
              <a:t>зависимости от используемого сырья</a:t>
            </a:r>
            <a:endParaRPr sz="1900" dirty="0">
              <a:latin typeface="Times New Roman"/>
              <a:cs typeface="Times New Roman"/>
            </a:endParaRPr>
          </a:p>
        </p:txBody>
      </p:sp>
      <p:pic>
        <p:nvPicPr>
          <p:cNvPr id="15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132588"/>
            <a:ext cx="11923776" cy="512064"/>
          </a:xfrm>
          <a:prstGeom prst="rect">
            <a:avLst/>
          </a:prstGeom>
        </p:spPr>
      </p:pic>
      <p:pic>
        <p:nvPicPr>
          <p:cNvPr id="154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" y="106680"/>
            <a:ext cx="1325880" cy="502919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" y="106680"/>
            <a:ext cx="1325880" cy="502919"/>
          </a:xfrm>
          <a:prstGeom prst="rect">
            <a:avLst/>
          </a:prstGeom>
        </p:spPr>
      </p:pic>
      <p:sp>
        <p:nvSpPr>
          <p:cNvPr id="224" name="text 1"/>
          <p:cNvSpPr txBox="1"/>
          <p:nvPr/>
        </p:nvSpPr>
        <p:spPr>
          <a:xfrm>
            <a:off x="2107565" y="252704"/>
            <a:ext cx="7127240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Проект производства одноразовой бумажной экопосуды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156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46304"/>
            <a:ext cx="685800" cy="4846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81000"/>
            <a:ext cx="8596668" cy="457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Возможности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Мискантуса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республики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420573"/>
              </p:ext>
            </p:extLst>
          </p:nvPr>
        </p:nvGraphicFramePr>
        <p:xfrm>
          <a:off x="677335" y="1219200"/>
          <a:ext cx="8596840" cy="518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BE8D-8D3A-403D-A5C7-F36F9E39D8D7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24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388364" y="815492"/>
            <a:ext cx="9825355" cy="2077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Из подготовленной массы Мискантуса Гигантуса была произведена бумага 135,2 г/м , технические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741535" y="814807"/>
            <a:ext cx="114300" cy="1385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2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30910" y="1089812"/>
            <a:ext cx="10282809" cy="2077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характеристики которой исследовались в лаборатории, и сравнены с характеристиками коричневого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930910" y="1364132"/>
            <a:ext cx="5628640" cy="2077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тестлайнера 130 г/м  и флютинга 130 г/м  из макулатуры.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869565" y="1363446"/>
            <a:ext cx="114300" cy="1385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2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907026" y="1363446"/>
            <a:ext cx="114300" cy="1385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2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15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" y="132588"/>
            <a:ext cx="11416283" cy="512064"/>
          </a:xfrm>
          <a:prstGeom prst="rect">
            <a:avLst/>
          </a:prstGeom>
        </p:spPr>
      </p:pic>
      <p:pic>
        <p:nvPicPr>
          <p:cNvPr id="15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106680"/>
            <a:ext cx="1325880" cy="502919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1419479" y="252704"/>
            <a:ext cx="6462140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Бумага и картон из Мискантуса для гофрокартона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16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146304"/>
            <a:ext cx="521208" cy="484632"/>
          </a:xfrm>
          <a:prstGeom prst="rect">
            <a:avLst/>
          </a:prstGeom>
        </p:spPr>
      </p:pic>
      <p:sp>
        <p:nvSpPr>
          <p:cNvPr id="210" name="object 210"/>
          <p:cNvSpPr/>
          <p:nvPr/>
        </p:nvSpPr>
        <p:spPr>
          <a:xfrm>
            <a:off x="875423" y="1687322"/>
            <a:ext cx="4703699" cy="913130"/>
          </a:xfrm>
          <a:custGeom>
            <a:avLst/>
            <a:gdLst/>
            <a:ahLst/>
            <a:cxnLst/>
            <a:rect l="l" t="t" r="r" b="b"/>
            <a:pathLst>
              <a:path w="4703699" h="913130">
                <a:moveTo>
                  <a:pt x="0" y="913130"/>
                </a:moveTo>
                <a:lnTo>
                  <a:pt x="0" y="0"/>
                </a:lnTo>
                <a:lnTo>
                  <a:pt x="4703699" y="0"/>
                </a:lnTo>
                <a:lnTo>
                  <a:pt x="4703699" y="913130"/>
                </a:lnTo>
                <a:lnTo>
                  <a:pt x="0" y="91313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579110" y="1687322"/>
            <a:ext cx="2082038" cy="913130"/>
          </a:xfrm>
          <a:custGeom>
            <a:avLst/>
            <a:gdLst/>
            <a:ahLst/>
            <a:cxnLst/>
            <a:rect l="l" t="t" r="r" b="b"/>
            <a:pathLst>
              <a:path w="2082038" h="913130">
                <a:moveTo>
                  <a:pt x="0" y="913130"/>
                </a:moveTo>
                <a:lnTo>
                  <a:pt x="0" y="0"/>
                </a:lnTo>
                <a:lnTo>
                  <a:pt x="2082038" y="0"/>
                </a:lnTo>
                <a:lnTo>
                  <a:pt x="2082038" y="913130"/>
                </a:lnTo>
                <a:lnTo>
                  <a:pt x="0" y="91313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661148" y="1687322"/>
            <a:ext cx="1843913" cy="913130"/>
          </a:xfrm>
          <a:custGeom>
            <a:avLst/>
            <a:gdLst/>
            <a:ahLst/>
            <a:cxnLst/>
            <a:rect l="l" t="t" r="r" b="b"/>
            <a:pathLst>
              <a:path w="1843913" h="913130">
                <a:moveTo>
                  <a:pt x="0" y="913130"/>
                </a:moveTo>
                <a:lnTo>
                  <a:pt x="0" y="0"/>
                </a:lnTo>
                <a:lnTo>
                  <a:pt x="1843913" y="0"/>
                </a:lnTo>
                <a:lnTo>
                  <a:pt x="1843913" y="913130"/>
                </a:lnTo>
                <a:lnTo>
                  <a:pt x="0" y="91313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9505188" y="1687322"/>
            <a:ext cx="1991487" cy="913130"/>
          </a:xfrm>
          <a:custGeom>
            <a:avLst/>
            <a:gdLst/>
            <a:ahLst/>
            <a:cxnLst/>
            <a:rect l="l" t="t" r="r" b="b"/>
            <a:pathLst>
              <a:path w="1991487" h="913130">
                <a:moveTo>
                  <a:pt x="0" y="913130"/>
                </a:moveTo>
                <a:lnTo>
                  <a:pt x="0" y="0"/>
                </a:lnTo>
                <a:lnTo>
                  <a:pt x="1991487" y="0"/>
                </a:lnTo>
                <a:lnTo>
                  <a:pt x="1991487" y="913130"/>
                </a:lnTo>
                <a:lnTo>
                  <a:pt x="0" y="91313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875423" y="2600503"/>
            <a:ext cx="4703699" cy="574116"/>
          </a:xfrm>
          <a:custGeom>
            <a:avLst/>
            <a:gdLst/>
            <a:ahLst/>
            <a:cxnLst/>
            <a:rect l="l" t="t" r="r" b="b"/>
            <a:pathLst>
              <a:path w="4703699" h="574116">
                <a:moveTo>
                  <a:pt x="0" y="574116"/>
                </a:moveTo>
                <a:lnTo>
                  <a:pt x="0" y="0"/>
                </a:lnTo>
                <a:lnTo>
                  <a:pt x="4703699" y="0"/>
                </a:lnTo>
                <a:lnTo>
                  <a:pt x="4703699" y="574116"/>
                </a:lnTo>
                <a:lnTo>
                  <a:pt x="0" y="57411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579110" y="2600503"/>
            <a:ext cx="2082038" cy="574116"/>
          </a:xfrm>
          <a:custGeom>
            <a:avLst/>
            <a:gdLst/>
            <a:ahLst/>
            <a:cxnLst/>
            <a:rect l="l" t="t" r="r" b="b"/>
            <a:pathLst>
              <a:path w="2082038" h="574116">
                <a:moveTo>
                  <a:pt x="0" y="574116"/>
                </a:moveTo>
                <a:lnTo>
                  <a:pt x="0" y="0"/>
                </a:lnTo>
                <a:lnTo>
                  <a:pt x="2082038" y="0"/>
                </a:lnTo>
                <a:lnTo>
                  <a:pt x="2082038" y="574116"/>
                </a:lnTo>
                <a:lnTo>
                  <a:pt x="0" y="574116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661148" y="2600503"/>
            <a:ext cx="1843913" cy="574116"/>
          </a:xfrm>
          <a:custGeom>
            <a:avLst/>
            <a:gdLst/>
            <a:ahLst/>
            <a:cxnLst/>
            <a:rect l="l" t="t" r="r" b="b"/>
            <a:pathLst>
              <a:path w="1843913" h="574116">
                <a:moveTo>
                  <a:pt x="0" y="574116"/>
                </a:moveTo>
                <a:lnTo>
                  <a:pt x="0" y="0"/>
                </a:lnTo>
                <a:lnTo>
                  <a:pt x="1843913" y="0"/>
                </a:lnTo>
                <a:lnTo>
                  <a:pt x="1843913" y="574116"/>
                </a:lnTo>
                <a:lnTo>
                  <a:pt x="0" y="574116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9505188" y="2600503"/>
            <a:ext cx="1991487" cy="574116"/>
          </a:xfrm>
          <a:custGeom>
            <a:avLst/>
            <a:gdLst/>
            <a:ahLst/>
            <a:cxnLst/>
            <a:rect l="l" t="t" r="r" b="b"/>
            <a:pathLst>
              <a:path w="1991487" h="574116">
                <a:moveTo>
                  <a:pt x="0" y="574116"/>
                </a:moveTo>
                <a:lnTo>
                  <a:pt x="0" y="0"/>
                </a:lnTo>
                <a:lnTo>
                  <a:pt x="1991487" y="0"/>
                </a:lnTo>
                <a:lnTo>
                  <a:pt x="1991487" y="574116"/>
                </a:lnTo>
                <a:lnTo>
                  <a:pt x="0" y="574116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875423" y="3174619"/>
            <a:ext cx="4703699" cy="587121"/>
          </a:xfrm>
          <a:custGeom>
            <a:avLst/>
            <a:gdLst/>
            <a:ahLst/>
            <a:cxnLst/>
            <a:rect l="l" t="t" r="r" b="b"/>
            <a:pathLst>
              <a:path w="4703699" h="587121">
                <a:moveTo>
                  <a:pt x="0" y="587121"/>
                </a:moveTo>
                <a:lnTo>
                  <a:pt x="0" y="0"/>
                </a:lnTo>
                <a:lnTo>
                  <a:pt x="4703699" y="0"/>
                </a:lnTo>
                <a:lnTo>
                  <a:pt x="4703699" y="587121"/>
                </a:lnTo>
                <a:lnTo>
                  <a:pt x="0" y="58712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5579110" y="3174619"/>
            <a:ext cx="2082038" cy="587121"/>
          </a:xfrm>
          <a:custGeom>
            <a:avLst/>
            <a:gdLst/>
            <a:ahLst/>
            <a:cxnLst/>
            <a:rect l="l" t="t" r="r" b="b"/>
            <a:pathLst>
              <a:path w="2082038" h="587121">
                <a:moveTo>
                  <a:pt x="0" y="587121"/>
                </a:moveTo>
                <a:lnTo>
                  <a:pt x="0" y="0"/>
                </a:lnTo>
                <a:lnTo>
                  <a:pt x="2082038" y="0"/>
                </a:lnTo>
                <a:lnTo>
                  <a:pt x="2082038" y="587121"/>
                </a:lnTo>
                <a:lnTo>
                  <a:pt x="0" y="587121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661148" y="3174619"/>
            <a:ext cx="1843913" cy="587121"/>
          </a:xfrm>
          <a:custGeom>
            <a:avLst/>
            <a:gdLst/>
            <a:ahLst/>
            <a:cxnLst/>
            <a:rect l="l" t="t" r="r" b="b"/>
            <a:pathLst>
              <a:path w="1843913" h="587121">
                <a:moveTo>
                  <a:pt x="0" y="587121"/>
                </a:moveTo>
                <a:lnTo>
                  <a:pt x="0" y="0"/>
                </a:lnTo>
                <a:lnTo>
                  <a:pt x="1843913" y="0"/>
                </a:lnTo>
                <a:lnTo>
                  <a:pt x="1843913" y="587121"/>
                </a:lnTo>
                <a:lnTo>
                  <a:pt x="0" y="587121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9505188" y="3174619"/>
            <a:ext cx="1991487" cy="587121"/>
          </a:xfrm>
          <a:custGeom>
            <a:avLst/>
            <a:gdLst/>
            <a:ahLst/>
            <a:cxnLst/>
            <a:rect l="l" t="t" r="r" b="b"/>
            <a:pathLst>
              <a:path w="1991487" h="587121">
                <a:moveTo>
                  <a:pt x="0" y="587121"/>
                </a:moveTo>
                <a:lnTo>
                  <a:pt x="0" y="0"/>
                </a:lnTo>
                <a:lnTo>
                  <a:pt x="1991487" y="0"/>
                </a:lnTo>
                <a:lnTo>
                  <a:pt x="1991487" y="587121"/>
                </a:lnTo>
                <a:lnTo>
                  <a:pt x="0" y="587121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875423" y="3761740"/>
            <a:ext cx="4703699" cy="587121"/>
          </a:xfrm>
          <a:custGeom>
            <a:avLst/>
            <a:gdLst/>
            <a:ahLst/>
            <a:cxnLst/>
            <a:rect l="l" t="t" r="r" b="b"/>
            <a:pathLst>
              <a:path w="4703699" h="587121">
                <a:moveTo>
                  <a:pt x="0" y="587121"/>
                </a:moveTo>
                <a:lnTo>
                  <a:pt x="0" y="0"/>
                </a:lnTo>
                <a:lnTo>
                  <a:pt x="4703699" y="0"/>
                </a:lnTo>
                <a:lnTo>
                  <a:pt x="4703699" y="587121"/>
                </a:lnTo>
                <a:lnTo>
                  <a:pt x="0" y="58712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5579110" y="3761740"/>
            <a:ext cx="2082038" cy="587121"/>
          </a:xfrm>
          <a:custGeom>
            <a:avLst/>
            <a:gdLst/>
            <a:ahLst/>
            <a:cxnLst/>
            <a:rect l="l" t="t" r="r" b="b"/>
            <a:pathLst>
              <a:path w="2082038" h="587121">
                <a:moveTo>
                  <a:pt x="0" y="587121"/>
                </a:moveTo>
                <a:lnTo>
                  <a:pt x="0" y="0"/>
                </a:lnTo>
                <a:lnTo>
                  <a:pt x="2082038" y="0"/>
                </a:lnTo>
                <a:lnTo>
                  <a:pt x="2082038" y="587121"/>
                </a:lnTo>
                <a:lnTo>
                  <a:pt x="0" y="587121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661148" y="3761740"/>
            <a:ext cx="1843913" cy="587121"/>
          </a:xfrm>
          <a:custGeom>
            <a:avLst/>
            <a:gdLst/>
            <a:ahLst/>
            <a:cxnLst/>
            <a:rect l="l" t="t" r="r" b="b"/>
            <a:pathLst>
              <a:path w="1843913" h="587121">
                <a:moveTo>
                  <a:pt x="0" y="587121"/>
                </a:moveTo>
                <a:lnTo>
                  <a:pt x="0" y="0"/>
                </a:lnTo>
                <a:lnTo>
                  <a:pt x="1843913" y="0"/>
                </a:lnTo>
                <a:lnTo>
                  <a:pt x="1843913" y="587121"/>
                </a:lnTo>
                <a:lnTo>
                  <a:pt x="0" y="587121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9505188" y="3761740"/>
            <a:ext cx="1991487" cy="587121"/>
          </a:xfrm>
          <a:custGeom>
            <a:avLst/>
            <a:gdLst/>
            <a:ahLst/>
            <a:cxnLst/>
            <a:rect l="l" t="t" r="r" b="b"/>
            <a:pathLst>
              <a:path w="1991487" h="587121">
                <a:moveTo>
                  <a:pt x="0" y="587121"/>
                </a:moveTo>
                <a:lnTo>
                  <a:pt x="0" y="0"/>
                </a:lnTo>
                <a:lnTo>
                  <a:pt x="1991487" y="0"/>
                </a:lnTo>
                <a:lnTo>
                  <a:pt x="1991487" y="587121"/>
                </a:lnTo>
                <a:lnTo>
                  <a:pt x="0" y="587121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875423" y="4348759"/>
            <a:ext cx="4703699" cy="769976"/>
          </a:xfrm>
          <a:custGeom>
            <a:avLst/>
            <a:gdLst/>
            <a:ahLst/>
            <a:cxnLst/>
            <a:rect l="l" t="t" r="r" b="b"/>
            <a:pathLst>
              <a:path w="4703699" h="769976">
                <a:moveTo>
                  <a:pt x="0" y="769976"/>
                </a:moveTo>
                <a:lnTo>
                  <a:pt x="0" y="0"/>
                </a:lnTo>
                <a:lnTo>
                  <a:pt x="4703699" y="0"/>
                </a:lnTo>
                <a:lnTo>
                  <a:pt x="4703699" y="769976"/>
                </a:lnTo>
                <a:lnTo>
                  <a:pt x="0" y="76997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5579110" y="4348759"/>
            <a:ext cx="2082038" cy="769976"/>
          </a:xfrm>
          <a:custGeom>
            <a:avLst/>
            <a:gdLst/>
            <a:ahLst/>
            <a:cxnLst/>
            <a:rect l="l" t="t" r="r" b="b"/>
            <a:pathLst>
              <a:path w="2082038" h="769976">
                <a:moveTo>
                  <a:pt x="0" y="769976"/>
                </a:moveTo>
                <a:lnTo>
                  <a:pt x="0" y="0"/>
                </a:lnTo>
                <a:lnTo>
                  <a:pt x="2082038" y="0"/>
                </a:lnTo>
                <a:lnTo>
                  <a:pt x="2082038" y="769976"/>
                </a:lnTo>
                <a:lnTo>
                  <a:pt x="0" y="769976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661148" y="4348759"/>
            <a:ext cx="1843913" cy="769976"/>
          </a:xfrm>
          <a:custGeom>
            <a:avLst/>
            <a:gdLst/>
            <a:ahLst/>
            <a:cxnLst/>
            <a:rect l="l" t="t" r="r" b="b"/>
            <a:pathLst>
              <a:path w="1843913" h="769976">
                <a:moveTo>
                  <a:pt x="0" y="769976"/>
                </a:moveTo>
                <a:lnTo>
                  <a:pt x="0" y="0"/>
                </a:lnTo>
                <a:lnTo>
                  <a:pt x="1843913" y="0"/>
                </a:lnTo>
                <a:lnTo>
                  <a:pt x="1843913" y="769976"/>
                </a:lnTo>
                <a:lnTo>
                  <a:pt x="0" y="769976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9505188" y="4348759"/>
            <a:ext cx="1991487" cy="769976"/>
          </a:xfrm>
          <a:custGeom>
            <a:avLst/>
            <a:gdLst/>
            <a:ahLst/>
            <a:cxnLst/>
            <a:rect l="l" t="t" r="r" b="b"/>
            <a:pathLst>
              <a:path w="1991487" h="769976">
                <a:moveTo>
                  <a:pt x="0" y="769976"/>
                </a:moveTo>
                <a:lnTo>
                  <a:pt x="0" y="0"/>
                </a:lnTo>
                <a:lnTo>
                  <a:pt x="1991487" y="0"/>
                </a:lnTo>
                <a:lnTo>
                  <a:pt x="1991487" y="769976"/>
                </a:lnTo>
                <a:lnTo>
                  <a:pt x="0" y="769976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5572760" y="1674622"/>
            <a:ext cx="12700" cy="3456813"/>
          </a:xfrm>
          <a:custGeom>
            <a:avLst/>
            <a:gdLst/>
            <a:ahLst/>
            <a:cxnLst/>
            <a:rect l="l" t="t" r="r" b="b"/>
            <a:pathLst>
              <a:path w="12700" h="3456813">
                <a:moveTo>
                  <a:pt x="6350" y="6350"/>
                </a:moveTo>
                <a:lnTo>
                  <a:pt x="6350" y="34504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654798" y="1674622"/>
            <a:ext cx="12700" cy="3456813"/>
          </a:xfrm>
          <a:custGeom>
            <a:avLst/>
            <a:gdLst/>
            <a:ahLst/>
            <a:cxnLst/>
            <a:rect l="l" t="t" r="r" b="b"/>
            <a:pathLst>
              <a:path w="12700" h="3456813">
                <a:moveTo>
                  <a:pt x="6350" y="6350"/>
                </a:moveTo>
                <a:lnTo>
                  <a:pt x="6350" y="34504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9498838" y="1674622"/>
            <a:ext cx="12700" cy="3456813"/>
          </a:xfrm>
          <a:custGeom>
            <a:avLst/>
            <a:gdLst/>
            <a:ahLst/>
            <a:cxnLst/>
            <a:rect l="l" t="t" r="r" b="b"/>
            <a:pathLst>
              <a:path w="12700" h="3456813">
                <a:moveTo>
                  <a:pt x="6350" y="6350"/>
                </a:moveTo>
                <a:lnTo>
                  <a:pt x="6350" y="34504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850023" y="2581402"/>
            <a:ext cx="10671924" cy="38100"/>
          </a:xfrm>
          <a:custGeom>
            <a:avLst/>
            <a:gdLst/>
            <a:ahLst/>
            <a:cxnLst/>
            <a:rect l="l" t="t" r="r" b="b"/>
            <a:pathLst>
              <a:path w="10671924" h="38100">
                <a:moveTo>
                  <a:pt x="19050" y="19050"/>
                </a:moveTo>
                <a:lnTo>
                  <a:pt x="10652875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862723" y="3168269"/>
            <a:ext cx="10646524" cy="12700"/>
          </a:xfrm>
          <a:custGeom>
            <a:avLst/>
            <a:gdLst/>
            <a:ahLst/>
            <a:cxnLst/>
            <a:rect l="l" t="t" r="r" b="b"/>
            <a:pathLst>
              <a:path w="10646524" h="12700">
                <a:moveTo>
                  <a:pt x="6350" y="6350"/>
                </a:moveTo>
                <a:lnTo>
                  <a:pt x="106401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862723" y="3755390"/>
            <a:ext cx="10646524" cy="12700"/>
          </a:xfrm>
          <a:custGeom>
            <a:avLst/>
            <a:gdLst/>
            <a:ahLst/>
            <a:cxnLst/>
            <a:rect l="l" t="t" r="r" b="b"/>
            <a:pathLst>
              <a:path w="10646524" h="12700">
                <a:moveTo>
                  <a:pt x="6350" y="6350"/>
                </a:moveTo>
                <a:lnTo>
                  <a:pt x="106401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862723" y="4342511"/>
            <a:ext cx="10646524" cy="12700"/>
          </a:xfrm>
          <a:custGeom>
            <a:avLst/>
            <a:gdLst/>
            <a:ahLst/>
            <a:cxnLst/>
            <a:rect l="l" t="t" r="r" b="b"/>
            <a:pathLst>
              <a:path w="10646524" h="12700">
                <a:moveTo>
                  <a:pt x="6350" y="6350"/>
                </a:moveTo>
                <a:lnTo>
                  <a:pt x="106401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869073" y="1674622"/>
            <a:ext cx="12700" cy="3456813"/>
          </a:xfrm>
          <a:custGeom>
            <a:avLst/>
            <a:gdLst/>
            <a:ahLst/>
            <a:cxnLst/>
            <a:rect l="l" t="t" r="r" b="b"/>
            <a:pathLst>
              <a:path w="12700" h="3456813">
                <a:moveTo>
                  <a:pt x="6350" y="6350"/>
                </a:moveTo>
                <a:lnTo>
                  <a:pt x="6350" y="34504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11490198" y="1674622"/>
            <a:ext cx="12700" cy="3456813"/>
          </a:xfrm>
          <a:custGeom>
            <a:avLst/>
            <a:gdLst/>
            <a:ahLst/>
            <a:cxnLst/>
            <a:rect l="l" t="t" r="r" b="b"/>
            <a:pathLst>
              <a:path w="12700" h="3456813">
                <a:moveTo>
                  <a:pt x="6350" y="6350"/>
                </a:moveTo>
                <a:lnTo>
                  <a:pt x="6350" y="34504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862723" y="1680972"/>
            <a:ext cx="10646524" cy="12700"/>
          </a:xfrm>
          <a:custGeom>
            <a:avLst/>
            <a:gdLst/>
            <a:ahLst/>
            <a:cxnLst/>
            <a:rect l="l" t="t" r="r" b="b"/>
            <a:pathLst>
              <a:path w="10646524" h="12700">
                <a:moveTo>
                  <a:pt x="6350" y="6350"/>
                </a:moveTo>
                <a:lnTo>
                  <a:pt x="106401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862723" y="5112385"/>
            <a:ext cx="10646524" cy="12700"/>
          </a:xfrm>
          <a:custGeom>
            <a:avLst/>
            <a:gdLst/>
            <a:ahLst/>
            <a:cxnLst/>
            <a:rect l="l" t="t" r="r" b="b"/>
            <a:pathLst>
              <a:path w="10646524" h="12700">
                <a:moveTo>
                  <a:pt x="6350" y="6350"/>
                </a:moveTo>
                <a:lnTo>
                  <a:pt x="106401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text 1"/>
          <p:cNvSpPr txBox="1"/>
          <p:nvPr/>
        </p:nvSpPr>
        <p:spPr>
          <a:xfrm>
            <a:off x="944245" y="2067322"/>
            <a:ext cx="934334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Параметры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167120" y="1724803"/>
            <a:ext cx="947035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Тестлайнер,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892800" y="1953641"/>
            <a:ext cx="149618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произведенный из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149340" y="2182241"/>
            <a:ext cx="1013002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макулатуры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301740" y="2410841"/>
            <a:ext cx="616255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130 г/м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6878319" y="2401189"/>
            <a:ext cx="87940" cy="1193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226806" y="1724803"/>
            <a:ext cx="756407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Флютинг,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855966" y="1953641"/>
            <a:ext cx="149494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произведенный из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112506" y="2182241"/>
            <a:ext cx="1013002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макулатуры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264906" y="2410841"/>
            <a:ext cx="616254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130 г/м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841359" y="2401189"/>
            <a:ext cx="87939" cy="1193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0205720" y="1724803"/>
            <a:ext cx="634869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Бумага,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9799320" y="1953641"/>
            <a:ext cx="1446581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произведенная из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0045700" y="2182241"/>
            <a:ext cx="990524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Мискантуса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0116820" y="2410841"/>
            <a:ext cx="750849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135,2 г/м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0828401" y="2401189"/>
            <a:ext cx="87813" cy="1193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944245" y="2638425"/>
            <a:ext cx="830122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Mullen (N)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944245" y="2867025"/>
            <a:ext cx="428807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(определение сопротивления бумаги продавливанию)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6421120" y="2811161"/>
            <a:ext cx="439035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337,5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8384159" y="2811161"/>
            <a:ext cx="439162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280,5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0302240" y="2811161"/>
            <a:ext cx="441956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Calibri"/>
                <a:cs typeface="Calibri"/>
              </a:rPr>
              <a:t>379,5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944245" y="3212608"/>
            <a:ext cx="682874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CMT (N)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944245" y="3441446"/>
            <a:ext cx="3982897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(измерение сопротивления плоскостному сжатию)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41" name="text 1"/>
          <p:cNvSpPr txBox="1"/>
          <p:nvPr/>
        </p:nvSpPr>
        <p:spPr>
          <a:xfrm>
            <a:off x="8450326" y="3392170"/>
            <a:ext cx="30688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227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2" name="text 1"/>
          <p:cNvSpPr txBox="1"/>
          <p:nvPr/>
        </p:nvSpPr>
        <p:spPr>
          <a:xfrm>
            <a:off x="10368280" y="3392170"/>
            <a:ext cx="307137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Calibri"/>
                <a:cs typeface="Calibri"/>
              </a:rPr>
              <a:t>309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3" name="text 1"/>
          <p:cNvSpPr txBox="1"/>
          <p:nvPr/>
        </p:nvSpPr>
        <p:spPr>
          <a:xfrm>
            <a:off x="944245" y="3799982"/>
            <a:ext cx="992754" cy="178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Bond test (J)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4" name="text 1"/>
          <p:cNvSpPr txBox="1"/>
          <p:nvPr/>
        </p:nvSpPr>
        <p:spPr>
          <a:xfrm>
            <a:off x="944245" y="4028821"/>
            <a:ext cx="289577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(измерение усилий для раздирания)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45" name="text 1"/>
          <p:cNvSpPr txBox="1"/>
          <p:nvPr/>
        </p:nvSpPr>
        <p:spPr>
          <a:xfrm>
            <a:off x="6421120" y="3979545"/>
            <a:ext cx="43896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207,9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6" name="text 1"/>
          <p:cNvSpPr txBox="1"/>
          <p:nvPr/>
        </p:nvSpPr>
        <p:spPr>
          <a:xfrm>
            <a:off x="8450326" y="3979545"/>
            <a:ext cx="30688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174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7" name="text 1"/>
          <p:cNvSpPr txBox="1"/>
          <p:nvPr/>
        </p:nvSpPr>
        <p:spPr>
          <a:xfrm>
            <a:off x="10302240" y="3979545"/>
            <a:ext cx="441884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Calibri"/>
                <a:cs typeface="Calibri"/>
              </a:rPr>
              <a:t>210,2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8" name="text 1"/>
          <p:cNvSpPr txBox="1"/>
          <p:nvPr/>
        </p:nvSpPr>
        <p:spPr>
          <a:xfrm>
            <a:off x="944245" y="4387215"/>
            <a:ext cx="116578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SCT CD  (kN/m)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9" name="text 1"/>
          <p:cNvSpPr txBox="1"/>
          <p:nvPr/>
        </p:nvSpPr>
        <p:spPr>
          <a:xfrm>
            <a:off x="944245" y="4616196"/>
            <a:ext cx="4421887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(Исследование соотношения прочности на растяжение в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50" name="text 1"/>
          <p:cNvSpPr txBox="1"/>
          <p:nvPr/>
        </p:nvSpPr>
        <p:spPr>
          <a:xfrm>
            <a:off x="944245" y="4844796"/>
            <a:ext cx="3284397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Calibri"/>
                <a:cs typeface="Calibri"/>
              </a:rPr>
              <a:t>продольном и поперечном направлении)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51" name="text 1"/>
          <p:cNvSpPr txBox="1"/>
          <p:nvPr/>
        </p:nvSpPr>
        <p:spPr>
          <a:xfrm>
            <a:off x="6466840" y="4544060"/>
            <a:ext cx="39324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3,79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52" name="text 1"/>
          <p:cNvSpPr txBox="1"/>
          <p:nvPr/>
        </p:nvSpPr>
        <p:spPr>
          <a:xfrm>
            <a:off x="6177280" y="4772660"/>
            <a:ext cx="92664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Calibri"/>
                <a:cs typeface="Calibri"/>
              </a:rPr>
              <a:t>(7610/2006)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53" name="text 1"/>
          <p:cNvSpPr txBox="1"/>
          <p:nvPr/>
        </p:nvSpPr>
        <p:spPr>
          <a:xfrm>
            <a:off x="8430006" y="4544060"/>
            <a:ext cx="39324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3,88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54" name="text 1"/>
          <p:cNvSpPr txBox="1"/>
          <p:nvPr/>
        </p:nvSpPr>
        <p:spPr>
          <a:xfrm>
            <a:off x="8140318" y="4772660"/>
            <a:ext cx="926770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Calibri"/>
                <a:cs typeface="Calibri"/>
              </a:rPr>
              <a:t>(6416/1653)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55" name="text 1"/>
          <p:cNvSpPr txBox="1"/>
          <p:nvPr/>
        </p:nvSpPr>
        <p:spPr>
          <a:xfrm>
            <a:off x="10345420" y="4544060"/>
            <a:ext cx="395783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Calibri"/>
                <a:cs typeface="Calibri"/>
              </a:rPr>
              <a:t>2,88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8" name="text 1"/>
          <p:cNvSpPr txBox="1"/>
          <p:nvPr/>
        </p:nvSpPr>
        <p:spPr>
          <a:xfrm>
            <a:off x="10053320" y="4772660"/>
            <a:ext cx="939597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Calibri"/>
                <a:cs typeface="Calibri"/>
              </a:rPr>
              <a:t>(6854/2379)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29" name="text 1"/>
          <p:cNvSpPr txBox="1"/>
          <p:nvPr/>
        </p:nvSpPr>
        <p:spPr>
          <a:xfrm>
            <a:off x="1460500" y="5122951"/>
            <a:ext cx="9716135" cy="208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На основании проведенных исследований доказано, что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бумага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, произведенная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из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Мискантуса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0" name="text 1"/>
          <p:cNvSpPr txBox="1"/>
          <p:nvPr/>
        </p:nvSpPr>
        <p:spPr>
          <a:xfrm>
            <a:off x="1002982" y="5397369"/>
            <a:ext cx="10173732" cy="2083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имеет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лучшие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технические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и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механические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свойства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по сравнению с бумагой, произведенной из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1" name="text 1"/>
          <p:cNvSpPr txBox="1"/>
          <p:nvPr/>
        </p:nvSpPr>
        <p:spPr>
          <a:xfrm>
            <a:off x="1002982" y="5671972"/>
            <a:ext cx="10173652" cy="208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макулатуры   с   добавлением   синтетической   целлюлозы.   Кроме   того,   Мискантус   имеет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2" name="text 1"/>
          <p:cNvSpPr txBox="1"/>
          <p:nvPr/>
        </p:nvSpPr>
        <p:spPr>
          <a:xfrm>
            <a:off x="1002982" y="5946292"/>
            <a:ext cx="8844852" cy="208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удовлетворительную степень измельчения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и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обеспечивает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полное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использование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сырья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3" name="text 1"/>
          <p:cNvSpPr txBox="1"/>
          <p:nvPr/>
        </p:nvSpPr>
        <p:spPr>
          <a:xfrm>
            <a:off x="4629404" y="6333172"/>
            <a:ext cx="3083204" cy="1524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latin typeface="Calibri"/>
                <a:cs typeface="Calibri"/>
              </a:rPr>
              <a:t>Испытания в PAN – Tvornica papira Zagreb d.o.o.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180590" y="789940"/>
            <a:ext cx="8497951" cy="2308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Times New Roman"/>
                <a:cs typeface="Times New Roman"/>
              </a:rPr>
              <a:t>Из беленой целлюлозы Мискантуса Гигантуса была произведена бумага со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723390" y="1094838"/>
            <a:ext cx="5195395" cy="2311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Times New Roman"/>
                <a:cs typeface="Times New Roman"/>
              </a:rPr>
              <a:t>следующими техническими характеристиками:</a:t>
            </a:r>
            <a:endParaRPr sz="1900" dirty="0">
              <a:latin typeface="Times New Roman"/>
              <a:cs typeface="Times New Roman"/>
            </a:endParaRPr>
          </a:p>
        </p:txBody>
      </p:sp>
      <p:pic>
        <p:nvPicPr>
          <p:cNvPr id="16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32588"/>
            <a:ext cx="10913364" cy="512064"/>
          </a:xfrm>
          <a:prstGeom prst="rect">
            <a:avLst/>
          </a:prstGeom>
        </p:spPr>
      </p:pic>
      <p:pic>
        <p:nvPicPr>
          <p:cNvPr id="16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106680"/>
            <a:ext cx="1325880" cy="50291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707515" y="252704"/>
            <a:ext cx="6438900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Беленые бумаги из Мискантуса с покрытием и без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16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" y="146304"/>
            <a:ext cx="598932" cy="484632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1892554" y="5474839"/>
            <a:ext cx="9139380" cy="2083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На основании проведенных исследований доказано, что мы можем производить целлюлозу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435100" y="5749442"/>
            <a:ext cx="9596755" cy="208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из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b="1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Мискантуса</a:t>
            </a: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 с лучшими механическими и оптическими свойствами, чем из древесины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435100" y="6023762"/>
            <a:ext cx="3359785" cy="208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(березы, тополя, ивы, бука и т.д.)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549015" y="6431915"/>
            <a:ext cx="3083076" cy="1524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latin typeface="Calibri"/>
                <a:cs typeface="Calibri"/>
              </a:rPr>
              <a:t>Испытания в PAN – Tvornica papira Zagreb d.o.o.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1559433" y="1500251"/>
            <a:ext cx="4585335" cy="1078992"/>
          </a:xfrm>
          <a:custGeom>
            <a:avLst/>
            <a:gdLst/>
            <a:ahLst/>
            <a:cxnLst/>
            <a:rect l="l" t="t" r="r" b="b"/>
            <a:pathLst>
              <a:path w="4585335" h="1078992">
                <a:moveTo>
                  <a:pt x="0" y="1078992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1078992"/>
                </a:lnTo>
                <a:lnTo>
                  <a:pt x="0" y="107899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6144768" y="1500251"/>
            <a:ext cx="2315845" cy="1078992"/>
          </a:xfrm>
          <a:custGeom>
            <a:avLst/>
            <a:gdLst/>
            <a:ahLst/>
            <a:cxnLst/>
            <a:rect l="l" t="t" r="r" b="b"/>
            <a:pathLst>
              <a:path w="2315845" h="1078992">
                <a:moveTo>
                  <a:pt x="0" y="1078992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1078992"/>
                </a:lnTo>
                <a:lnTo>
                  <a:pt x="0" y="107899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8460613" y="1500251"/>
            <a:ext cx="2315845" cy="1078992"/>
          </a:xfrm>
          <a:custGeom>
            <a:avLst/>
            <a:gdLst/>
            <a:ahLst/>
            <a:cxnLst/>
            <a:rect l="l" t="t" r="r" b="b"/>
            <a:pathLst>
              <a:path w="2315845" h="1078992">
                <a:moveTo>
                  <a:pt x="0" y="1078992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1078992"/>
                </a:lnTo>
                <a:lnTo>
                  <a:pt x="0" y="107899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1559433" y="2579192"/>
            <a:ext cx="4585335" cy="305486"/>
          </a:xfrm>
          <a:custGeom>
            <a:avLst/>
            <a:gdLst/>
            <a:ahLst/>
            <a:cxnLst/>
            <a:rect l="l" t="t" r="r" b="b"/>
            <a:pathLst>
              <a:path w="4585335" h="305486">
                <a:moveTo>
                  <a:pt x="0" y="305486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05486"/>
                </a:lnTo>
                <a:lnTo>
                  <a:pt x="0" y="30548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6144768" y="2579192"/>
            <a:ext cx="2315845" cy="305486"/>
          </a:xfrm>
          <a:custGeom>
            <a:avLst/>
            <a:gdLst/>
            <a:ahLst/>
            <a:cxnLst/>
            <a:rect l="l" t="t" r="r" b="b"/>
            <a:pathLst>
              <a:path w="2315845" h="305486">
                <a:moveTo>
                  <a:pt x="0" y="305486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5486"/>
                </a:lnTo>
                <a:lnTo>
                  <a:pt x="0" y="305486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8460613" y="2579192"/>
            <a:ext cx="2315845" cy="305486"/>
          </a:xfrm>
          <a:custGeom>
            <a:avLst/>
            <a:gdLst/>
            <a:ahLst/>
            <a:cxnLst/>
            <a:rect l="l" t="t" r="r" b="b"/>
            <a:pathLst>
              <a:path w="2315845" h="305486">
                <a:moveTo>
                  <a:pt x="0" y="305486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5486"/>
                </a:lnTo>
                <a:lnTo>
                  <a:pt x="0" y="305486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1559433" y="2884703"/>
            <a:ext cx="4585335" cy="351256"/>
          </a:xfrm>
          <a:custGeom>
            <a:avLst/>
            <a:gdLst/>
            <a:ahLst/>
            <a:cxnLst/>
            <a:rect l="l" t="t" r="r" b="b"/>
            <a:pathLst>
              <a:path w="4585335" h="351256">
                <a:moveTo>
                  <a:pt x="0" y="351256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51256"/>
                </a:lnTo>
                <a:lnTo>
                  <a:pt x="0" y="35125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6144768" y="2884703"/>
            <a:ext cx="2315845" cy="351256"/>
          </a:xfrm>
          <a:custGeom>
            <a:avLst/>
            <a:gdLst/>
            <a:ahLst/>
            <a:cxnLst/>
            <a:rect l="l" t="t" r="r" b="b"/>
            <a:pathLst>
              <a:path w="2315845" h="351256">
                <a:moveTo>
                  <a:pt x="0" y="351256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51256"/>
                </a:lnTo>
                <a:lnTo>
                  <a:pt x="0" y="35125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8460613" y="2884703"/>
            <a:ext cx="2315845" cy="351256"/>
          </a:xfrm>
          <a:custGeom>
            <a:avLst/>
            <a:gdLst/>
            <a:ahLst/>
            <a:cxnLst/>
            <a:rect l="l" t="t" r="r" b="b"/>
            <a:pathLst>
              <a:path w="2315845" h="351256">
                <a:moveTo>
                  <a:pt x="0" y="351256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51256"/>
                </a:lnTo>
                <a:lnTo>
                  <a:pt x="0" y="35125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1559433" y="3235959"/>
            <a:ext cx="4585335" cy="304800"/>
          </a:xfrm>
          <a:custGeom>
            <a:avLst/>
            <a:gdLst/>
            <a:ahLst/>
            <a:cxnLst/>
            <a:rect l="l" t="t" r="r" b="b"/>
            <a:pathLst>
              <a:path w="4585335" h="304800">
                <a:moveTo>
                  <a:pt x="0" y="304800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6144768" y="3235959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8460613" y="3235959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1559433" y="3540759"/>
            <a:ext cx="4585335" cy="304800"/>
          </a:xfrm>
          <a:custGeom>
            <a:avLst/>
            <a:gdLst/>
            <a:ahLst/>
            <a:cxnLst/>
            <a:rect l="l" t="t" r="r" b="b"/>
            <a:pathLst>
              <a:path w="4585335" h="304800">
                <a:moveTo>
                  <a:pt x="0" y="304801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04801"/>
                </a:lnTo>
                <a:lnTo>
                  <a:pt x="0" y="30480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6144768" y="3540759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1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1"/>
                </a:lnTo>
                <a:lnTo>
                  <a:pt x="0" y="304801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8460613" y="3540759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1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1"/>
                </a:lnTo>
                <a:lnTo>
                  <a:pt x="0" y="304801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1559433" y="3845560"/>
            <a:ext cx="4585335" cy="304800"/>
          </a:xfrm>
          <a:custGeom>
            <a:avLst/>
            <a:gdLst/>
            <a:ahLst/>
            <a:cxnLst/>
            <a:rect l="l" t="t" r="r" b="b"/>
            <a:pathLst>
              <a:path w="4585335" h="304800">
                <a:moveTo>
                  <a:pt x="0" y="304800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6144768" y="38455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8460613" y="38455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1559433" y="4150360"/>
            <a:ext cx="4585335" cy="304800"/>
          </a:xfrm>
          <a:custGeom>
            <a:avLst/>
            <a:gdLst/>
            <a:ahLst/>
            <a:cxnLst/>
            <a:rect l="l" t="t" r="r" b="b"/>
            <a:pathLst>
              <a:path w="4585335" h="304800">
                <a:moveTo>
                  <a:pt x="0" y="304800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6144768" y="41503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8460613" y="41503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1559433" y="4455160"/>
            <a:ext cx="4585335" cy="304800"/>
          </a:xfrm>
          <a:custGeom>
            <a:avLst/>
            <a:gdLst/>
            <a:ahLst/>
            <a:cxnLst/>
            <a:rect l="l" t="t" r="r" b="b"/>
            <a:pathLst>
              <a:path w="4585335" h="304800">
                <a:moveTo>
                  <a:pt x="0" y="304800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44768" y="44551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8460613" y="44551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1559433" y="4759960"/>
            <a:ext cx="4585335" cy="304800"/>
          </a:xfrm>
          <a:custGeom>
            <a:avLst/>
            <a:gdLst/>
            <a:ahLst/>
            <a:cxnLst/>
            <a:rect l="l" t="t" r="r" b="b"/>
            <a:pathLst>
              <a:path w="4585335" h="304800">
                <a:moveTo>
                  <a:pt x="0" y="304800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144768" y="47599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8460613" y="47599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1559433" y="5064760"/>
            <a:ext cx="4585335" cy="304800"/>
          </a:xfrm>
          <a:custGeom>
            <a:avLst/>
            <a:gdLst/>
            <a:ahLst/>
            <a:cxnLst/>
            <a:rect l="l" t="t" r="r" b="b"/>
            <a:pathLst>
              <a:path w="4585335" h="304800">
                <a:moveTo>
                  <a:pt x="0" y="304800"/>
                </a:moveTo>
                <a:lnTo>
                  <a:pt x="0" y="0"/>
                </a:lnTo>
                <a:lnTo>
                  <a:pt x="4585335" y="0"/>
                </a:lnTo>
                <a:lnTo>
                  <a:pt x="458533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144768" y="50647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8460613" y="5064760"/>
            <a:ext cx="2315845" cy="304800"/>
          </a:xfrm>
          <a:custGeom>
            <a:avLst/>
            <a:gdLst/>
            <a:ahLst/>
            <a:cxnLst/>
            <a:rect l="l" t="t" r="r" b="b"/>
            <a:pathLst>
              <a:path w="2315845" h="304800">
                <a:moveTo>
                  <a:pt x="0" y="304800"/>
                </a:moveTo>
                <a:lnTo>
                  <a:pt x="0" y="0"/>
                </a:lnTo>
                <a:lnTo>
                  <a:pt x="2315845" y="0"/>
                </a:lnTo>
                <a:lnTo>
                  <a:pt x="231584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6138418" y="1487551"/>
            <a:ext cx="12700" cy="3894709"/>
          </a:xfrm>
          <a:custGeom>
            <a:avLst/>
            <a:gdLst/>
            <a:ahLst/>
            <a:cxnLst/>
            <a:rect l="l" t="t" r="r" b="b"/>
            <a:pathLst>
              <a:path w="12700" h="3894709">
                <a:moveTo>
                  <a:pt x="6350" y="6350"/>
                </a:moveTo>
                <a:lnTo>
                  <a:pt x="6350" y="38883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8454263" y="1487551"/>
            <a:ext cx="12700" cy="3894709"/>
          </a:xfrm>
          <a:custGeom>
            <a:avLst/>
            <a:gdLst/>
            <a:ahLst/>
            <a:cxnLst/>
            <a:rect l="l" t="t" r="r" b="b"/>
            <a:pathLst>
              <a:path w="12700" h="3894709">
                <a:moveTo>
                  <a:pt x="6350" y="6350"/>
                </a:moveTo>
                <a:lnTo>
                  <a:pt x="6350" y="38883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1534033" y="2560193"/>
            <a:ext cx="9267825" cy="38100"/>
          </a:xfrm>
          <a:custGeom>
            <a:avLst/>
            <a:gdLst/>
            <a:ahLst/>
            <a:cxnLst/>
            <a:rect l="l" t="t" r="r" b="b"/>
            <a:pathLst>
              <a:path w="9267825" h="38100">
                <a:moveTo>
                  <a:pt x="19050" y="19050"/>
                </a:moveTo>
                <a:lnTo>
                  <a:pt x="9248775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1546733" y="2878328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1546733" y="3229609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1546733" y="3534409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1546733" y="3839210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1546733" y="4144010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546733" y="4448810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1546733" y="4753610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1534033" y="5045710"/>
            <a:ext cx="9267825" cy="38100"/>
          </a:xfrm>
          <a:custGeom>
            <a:avLst/>
            <a:gdLst/>
            <a:ahLst/>
            <a:cxnLst/>
            <a:rect l="l" t="t" r="r" b="b"/>
            <a:pathLst>
              <a:path w="9267825" h="38100">
                <a:moveTo>
                  <a:pt x="19050" y="19050"/>
                </a:moveTo>
                <a:lnTo>
                  <a:pt x="9248775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1553083" y="1487551"/>
            <a:ext cx="12700" cy="3894709"/>
          </a:xfrm>
          <a:custGeom>
            <a:avLst/>
            <a:gdLst/>
            <a:ahLst/>
            <a:cxnLst/>
            <a:rect l="l" t="t" r="r" b="b"/>
            <a:pathLst>
              <a:path w="12700" h="3894709">
                <a:moveTo>
                  <a:pt x="6350" y="6350"/>
                </a:moveTo>
                <a:lnTo>
                  <a:pt x="6350" y="38883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10770108" y="1487551"/>
            <a:ext cx="12700" cy="3894709"/>
          </a:xfrm>
          <a:custGeom>
            <a:avLst/>
            <a:gdLst/>
            <a:ahLst/>
            <a:cxnLst/>
            <a:rect l="l" t="t" r="r" b="b"/>
            <a:pathLst>
              <a:path w="12700" h="3894709">
                <a:moveTo>
                  <a:pt x="6350" y="6350"/>
                </a:moveTo>
                <a:lnTo>
                  <a:pt x="6350" y="38883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1546733" y="1493901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1546733" y="5363210"/>
            <a:ext cx="9242425" cy="12700"/>
          </a:xfrm>
          <a:custGeom>
            <a:avLst/>
            <a:gdLst/>
            <a:ahLst/>
            <a:cxnLst/>
            <a:rect l="l" t="t" r="r" b="b"/>
            <a:pathLst>
              <a:path w="9242425" h="12700">
                <a:moveTo>
                  <a:pt x="6350" y="6350"/>
                </a:moveTo>
                <a:lnTo>
                  <a:pt x="923607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text 1"/>
          <p:cNvSpPr txBox="1"/>
          <p:nvPr/>
        </p:nvSpPr>
        <p:spPr>
          <a:xfrm>
            <a:off x="1618361" y="1897126"/>
            <a:ext cx="1340866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Параметры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670040" y="1579499"/>
            <a:ext cx="1340358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PS–14–16–1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746240" y="1940322"/>
            <a:ext cx="1238829" cy="2543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Grounded,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807200" y="2259330"/>
            <a:ext cx="1076705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whitened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986520" y="1579499"/>
            <a:ext cx="1340104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PS–14–16–2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932926" y="1940322"/>
            <a:ext cx="1446048" cy="2543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FFFFFF"/>
                </a:solidFill>
                <a:latin typeface="Calibri"/>
                <a:cs typeface="Calibri"/>
              </a:rPr>
              <a:t>Ungrounded,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9128760" y="2259330"/>
            <a:ext cx="1076452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whitened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618361" y="2589530"/>
            <a:ext cx="2733167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FFFFFF"/>
                </a:solidFill>
                <a:latin typeface="Calibri"/>
                <a:cs typeface="Calibri"/>
              </a:rPr>
              <a:t>Содержание лигнина, %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9456420" y="2589530"/>
            <a:ext cx="395732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4,8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618361" y="2957211"/>
            <a:ext cx="1587940" cy="2543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Граммаж, г/м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3147695" y="2943875"/>
            <a:ext cx="124974" cy="1704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010400" y="2917791"/>
            <a:ext cx="655281" cy="293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96,11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9263380" y="2917791"/>
            <a:ext cx="784440" cy="293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100,92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618361" y="3246120"/>
            <a:ext cx="2440685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Разрывная длина, км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010400" y="3246120"/>
            <a:ext cx="655193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6,100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9326880" y="3246120"/>
            <a:ext cx="654812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5,410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618361" y="3551013"/>
            <a:ext cx="3233635" cy="293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Индекс на разрыв, кПа м  / г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4382516" y="3577098"/>
            <a:ext cx="124975" cy="1704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076440" y="3551013"/>
            <a:ext cx="525741" cy="293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3,50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9392920" y="3551013"/>
            <a:ext cx="525361" cy="293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3,25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618361" y="3856100"/>
            <a:ext cx="2171446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FFFFFF"/>
                </a:solidFill>
                <a:latin typeface="Calibri"/>
                <a:cs typeface="Calibri"/>
              </a:rPr>
              <a:t>Непрозрачность, %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7010400" y="3856100"/>
            <a:ext cx="655193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83,40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9326880" y="3856100"/>
            <a:ext cx="654812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85,13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4" name="text 1"/>
          <p:cNvSpPr txBox="1"/>
          <p:nvPr/>
        </p:nvSpPr>
        <p:spPr>
          <a:xfrm>
            <a:off x="1618361" y="4160900"/>
            <a:ext cx="2029206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Белизна по ISO, %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5" name="text 1"/>
          <p:cNvSpPr txBox="1"/>
          <p:nvPr/>
        </p:nvSpPr>
        <p:spPr>
          <a:xfrm>
            <a:off x="7010400" y="4160900"/>
            <a:ext cx="655193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97,66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6" name="text 1"/>
          <p:cNvSpPr txBox="1"/>
          <p:nvPr/>
        </p:nvSpPr>
        <p:spPr>
          <a:xfrm>
            <a:off x="9326880" y="4160900"/>
            <a:ext cx="654812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97,94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7" name="text 1"/>
          <p:cNvSpPr txBox="1"/>
          <p:nvPr/>
        </p:nvSpPr>
        <p:spPr>
          <a:xfrm>
            <a:off x="1618361" y="4465668"/>
            <a:ext cx="1175854" cy="293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CMT0   (N)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8" name="text 1"/>
          <p:cNvSpPr txBox="1"/>
          <p:nvPr/>
        </p:nvSpPr>
        <p:spPr>
          <a:xfrm>
            <a:off x="7010400" y="4465668"/>
            <a:ext cx="655281" cy="293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180,3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9" name="text 1"/>
          <p:cNvSpPr txBox="1"/>
          <p:nvPr/>
        </p:nvSpPr>
        <p:spPr>
          <a:xfrm>
            <a:off x="9326880" y="4465668"/>
            <a:ext cx="654901" cy="293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188,8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0" name="text 1"/>
          <p:cNvSpPr txBox="1"/>
          <p:nvPr/>
        </p:nvSpPr>
        <p:spPr>
          <a:xfrm>
            <a:off x="1618361" y="4770755"/>
            <a:ext cx="1191006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CMT30 (N)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1" name="text 1"/>
          <p:cNvSpPr txBox="1"/>
          <p:nvPr/>
        </p:nvSpPr>
        <p:spPr>
          <a:xfrm>
            <a:off x="7010400" y="4770755"/>
            <a:ext cx="655193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145,9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2" name="text 1"/>
          <p:cNvSpPr txBox="1"/>
          <p:nvPr/>
        </p:nvSpPr>
        <p:spPr>
          <a:xfrm>
            <a:off x="9326880" y="4770755"/>
            <a:ext cx="654812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150,2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3" name="text 1"/>
          <p:cNvSpPr txBox="1"/>
          <p:nvPr/>
        </p:nvSpPr>
        <p:spPr>
          <a:xfrm>
            <a:off x="1618361" y="5075555"/>
            <a:ext cx="1152906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SCT, kN/m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4" name="text 1"/>
          <p:cNvSpPr txBox="1"/>
          <p:nvPr/>
        </p:nvSpPr>
        <p:spPr>
          <a:xfrm>
            <a:off x="7139940" y="5075555"/>
            <a:ext cx="396113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2,1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5" name="text 1"/>
          <p:cNvSpPr txBox="1"/>
          <p:nvPr/>
        </p:nvSpPr>
        <p:spPr>
          <a:xfrm>
            <a:off x="9456420" y="5075555"/>
            <a:ext cx="395732" cy="293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Calibri"/>
                <a:cs typeface="Calibri"/>
              </a:rPr>
              <a:t>2,1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02652" y="931053"/>
            <a:ext cx="10605779" cy="8638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36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 ближайшем и среднесрочном периоде формирование и развитие мировой экономики</a:t>
            </a:r>
            <a:endParaRPr sz="20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будет проходить под лозунгом сохранения экологии планеты, усилением борьбы с глобальным</a:t>
            </a:r>
            <a:endParaRPr sz="20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изменением климата и повышением энергоэффективности.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359789" y="1998345"/>
            <a:ext cx="1724025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Использование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440684" y="1998345"/>
            <a:ext cx="730503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новых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527804" y="1998345"/>
            <a:ext cx="1104265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ежегодно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988685" y="1998345"/>
            <a:ext cx="1902079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возобновляемых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247380" y="1998345"/>
            <a:ext cx="1294764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источников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902652" y="1998345"/>
            <a:ext cx="10605708" cy="558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995981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растительного</a:t>
            </a:r>
            <a:endParaRPr sz="20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целлюлозосодержащего  сырья  и  передовых  технологий,  полностью  отвечает  и  сценарию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902652" y="2607961"/>
            <a:ext cx="10605779" cy="8638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форсированного роста конкурентоспособности отечественной продукции не только на внешнем,</a:t>
            </a:r>
            <a:endParaRPr sz="19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но  и  на  внутреннем  рынке  и  будет  способствовать максимальной реализации  потенциала</a:t>
            </a:r>
            <a:endParaRPr sz="20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импортозамещения.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902652" y="3675380"/>
            <a:ext cx="10605708" cy="558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36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Имеющиеся  научные  и  технологические  отечественные  разработки  позволяют  успешно</a:t>
            </a:r>
            <a:endParaRPr sz="20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осуществить  в  короткое  время  модернизацию  ряда  действующих  и  строительство  новых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902652" y="4284996"/>
            <a:ext cx="10605779" cy="2543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предприятий,  отвечающих  самым  современным  требованиям  как  в  части  экологичности  и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902652" y="4590034"/>
            <a:ext cx="2493835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энергоэффективности,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902652" y="4590034"/>
            <a:ext cx="3065335" cy="558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70238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так</a:t>
            </a:r>
            <a:endParaRPr sz="20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волокнистых материалов.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144390" y="4590034"/>
            <a:ext cx="194564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515104" y="4590034"/>
            <a:ext cx="1015365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высоким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704205" y="4590034"/>
            <a:ext cx="1172718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качеством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053326" y="4590034"/>
            <a:ext cx="1368298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получаемой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597900" y="4590034"/>
            <a:ext cx="1071245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товарной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9845294" y="4590034"/>
            <a:ext cx="1294766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целлюлозы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1316335" y="4590034"/>
            <a:ext cx="192025" cy="2540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902652" y="5352415"/>
            <a:ext cx="10605708" cy="558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36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Полагаем,  что  отраслевые  стратегии  обязательно  должны  включать  в  себя  планы  по</a:t>
            </a:r>
            <a:endParaRPr sz="2000" dirty="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развитию нового направления производства целлюлозы и продуктов ее модификации.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8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132588"/>
            <a:ext cx="10259569" cy="512064"/>
          </a:xfrm>
          <a:prstGeom prst="rect">
            <a:avLst/>
          </a:prstGeom>
        </p:spPr>
      </p:pic>
      <p:pic>
        <p:nvPicPr>
          <p:cNvPr id="18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" y="106680"/>
            <a:ext cx="1325880" cy="502919"/>
          </a:xfrm>
          <a:prstGeom prst="rect">
            <a:avLst/>
          </a:prstGeom>
        </p:spPr>
      </p:pic>
      <p:sp>
        <p:nvSpPr>
          <p:cNvPr id="22" name="text 1"/>
          <p:cNvSpPr txBox="1"/>
          <p:nvPr/>
        </p:nvSpPr>
        <p:spPr>
          <a:xfrm>
            <a:off x="2077085" y="252704"/>
            <a:ext cx="3202305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 Выводы и Предложения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18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" y="164592"/>
            <a:ext cx="672084" cy="48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132588"/>
            <a:ext cx="10259569" cy="512064"/>
          </a:xfrm>
          <a:prstGeom prst="rect">
            <a:avLst/>
          </a:prstGeom>
        </p:spPr>
      </p:pic>
      <p:pic>
        <p:nvPicPr>
          <p:cNvPr id="18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" y="106680"/>
            <a:ext cx="1325880" cy="50291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077085" y="252704"/>
            <a:ext cx="8895334" cy="2495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 Мискантус - «кластерное» экономически высоко эффективное сырье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18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" y="164592"/>
            <a:ext cx="672084" cy="484631"/>
          </a:xfrm>
          <a:prstGeom prst="rect">
            <a:avLst/>
          </a:prstGeom>
        </p:spPr>
      </p:pic>
      <p:pic>
        <p:nvPicPr>
          <p:cNvPr id="18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67" y="807514"/>
            <a:ext cx="8485124" cy="6045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398100"/>
              </p:ext>
            </p:extLst>
          </p:nvPr>
        </p:nvGraphicFramePr>
        <p:xfrm>
          <a:off x="457200" y="1143000"/>
          <a:ext cx="11430000" cy="5562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1635"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Химический состав соломы </a:t>
                      </a:r>
                      <a:r>
                        <a:rPr lang="ru-RU" sz="1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Мискантуса</a:t>
                      </a:r>
                      <a:r>
                        <a:rPr lang="ru-RU" sz="16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6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Характеристика	в</a:t>
                      </a:r>
                      <a:r>
                        <a:rPr lang="ru-RU" sz="1600" b="1" i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  <a:endParaRPr lang="ru-RU" sz="16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780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Массовая доля целлюлозы по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Кюршнеру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57,4</a:t>
                      </a:r>
                    </a:p>
                    <a:p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926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Массовая доля лигнина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19,1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926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Массовая доля золы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926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Массовая доля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пентозанов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780">
                <a:tc gridSpan="2"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Выход конечных продуктов из </a:t>
                      </a:r>
                      <a:r>
                        <a:rPr lang="ru-RU" sz="16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мискантуса</a:t>
                      </a:r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Продукт	% 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926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ХТММ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926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БХТММ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926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Небеленая целлюлоза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926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Беленая целлюлоза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926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Растворимая (вискозная) целлюлоза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67282" y="399706"/>
            <a:ext cx="93843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Краткий бюджет для запуска проекта «Мискантус»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016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55405" y="-8930"/>
            <a:ext cx="7726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Промышленный блок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26920"/>
              </p:ext>
            </p:extLst>
          </p:nvPr>
        </p:nvGraphicFramePr>
        <p:xfrm>
          <a:off x="838200" y="864486"/>
          <a:ext cx="10820400" cy="5764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5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147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КАПИТАЛЬНЫХ ЗАТРАТ   (CF),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тыс.руб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729 424 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Покупка и оформление имущественного комплекса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Покупка и оформление земельного участка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7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Закупка производственного транспорта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электрической линии до подстанции (6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котельной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служебного жилья (3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двуквартирных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дома)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Закупка производственного оборудования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5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Лабораторное производственное оборудование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5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Офисная мебель и оргтехника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5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1 км. Автодороги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Весовая площадка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63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6756" y="152400"/>
            <a:ext cx="81435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Агро подразделение Блок «Мискантус»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92677"/>
              </p:ext>
            </p:extLst>
          </p:nvPr>
        </p:nvGraphicFramePr>
        <p:xfrm>
          <a:off x="609600" y="1143000"/>
          <a:ext cx="103632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9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217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Стоимость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Капитальные затраты Блок «Мискантус»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393 000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Оборудование для лаборатории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Invitro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28 000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теплицы 2 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167 000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Оборудование для теплицы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74 000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Покупка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эксплантов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64 000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 земельных участков под посев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60 000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 (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тыс.р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393 000 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Операционные затраты Блок «Мискантус»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Аренда 1 000 Га (участок 1)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1 820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Аренда 1 000 Га (участок 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1 400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Аренда тракторов (7 ед.)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4 200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 (</a:t>
                      </a:r>
                      <a:r>
                        <a:rPr lang="ru-RU" dirty="0" err="1" smtClean="0"/>
                        <a:t>тыс.р</a:t>
                      </a:r>
                      <a:r>
                        <a:rPr lang="ru-RU" dirty="0" smtClean="0"/>
                        <a:t>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7 420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5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6756" y="152400"/>
            <a:ext cx="81435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Агро подразделение Блок «Мискантус»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94119"/>
              </p:ext>
            </p:extLst>
          </p:nvPr>
        </p:nvGraphicFramePr>
        <p:xfrm>
          <a:off x="1524000" y="1219200"/>
          <a:ext cx="92202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4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2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Затраты на персонал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агросектора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тыс.р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82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Персонал лаборатории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Invitro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теплиц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9 264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2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Лаборанты 8 постов (8 чел.)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2 897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2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Лаборанты на разведение растворов (2 чел.)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2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Работники теплиц (20 чел.)	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2716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Персонал для посадки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мискантуса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земельных участках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4 414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2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Работники (32 чел.)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4 414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828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 (</a:t>
                      </a:r>
                      <a:r>
                        <a:rPr lang="ru-RU" dirty="0" err="1" smtClean="0"/>
                        <a:t>тыс.р</a:t>
                      </a:r>
                      <a:r>
                        <a:rPr lang="ru-RU" dirty="0" smtClean="0"/>
                        <a:t>.):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13 678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1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951046"/>
              </p:ext>
            </p:extLst>
          </p:nvPr>
        </p:nvGraphicFramePr>
        <p:xfrm>
          <a:off x="1981200" y="1107440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Затраты на 1 тонну готовой продукции: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водоснабжение	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электроснабжение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теплоснабжение (пар)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2,19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915483"/>
            <a:ext cx="1150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Расчет </a:t>
            </a:r>
            <a:r>
              <a:rPr lang="ru-RU" dirty="0"/>
              <a:t>себестоимости 1 т целлюлозы из расчета 45000 кг в сутки из соломы </a:t>
            </a:r>
            <a:r>
              <a:rPr lang="ru-RU" dirty="0" err="1"/>
              <a:t>мискантуса</a:t>
            </a:r>
            <a:r>
              <a:rPr lang="ru-RU" dirty="0"/>
              <a:t> гигантского – 45000 кг в сутки при сквозной калькуляции собственных </a:t>
            </a:r>
            <a:r>
              <a:rPr lang="ru-RU" dirty="0" smtClean="0"/>
              <a:t>плантаций. Себестоимость </a:t>
            </a:r>
            <a:r>
              <a:rPr lang="ru-RU" dirty="0"/>
              <a:t>биомассы </a:t>
            </a:r>
            <a:r>
              <a:rPr lang="ru-RU" dirty="0" err="1"/>
              <a:t>мискантуса</a:t>
            </a:r>
            <a:r>
              <a:rPr lang="ru-RU" dirty="0"/>
              <a:t> рассчитана по кондиционному весу при влажности 12% (с учетом транспортных расходов) – 3200 </a:t>
            </a:r>
            <a:r>
              <a:rPr lang="ru-RU" dirty="0" err="1"/>
              <a:t>р.т</a:t>
            </a:r>
            <a:r>
              <a:rPr lang="ru-RU" dirty="0"/>
              <a:t>. транспортные расходы составляют 600 </a:t>
            </a:r>
            <a:r>
              <a:rPr lang="ru-RU" dirty="0" err="1"/>
              <a:t>руб.т</a:t>
            </a:r>
            <a:r>
              <a:rPr lang="ru-RU" dirty="0" smtClean="0"/>
              <a:t>. </a:t>
            </a:r>
            <a:r>
              <a:rPr lang="ru-RU" dirty="0"/>
              <a:t>с</a:t>
            </a:r>
            <a:r>
              <a:rPr lang="ru-RU" dirty="0" smtClean="0"/>
              <a:t>уточный выпуск </a:t>
            </a:r>
            <a:r>
              <a:rPr lang="ru-RU" dirty="0"/>
              <a:t>продукции произведен из расчета 4 часового цикла варки 45000+63% потери при варке +5% потери </a:t>
            </a:r>
            <a:r>
              <a:rPr lang="ru-RU" dirty="0" err="1"/>
              <a:t>промоя</a:t>
            </a:r>
            <a:r>
              <a:rPr lang="ru-RU" dirty="0"/>
              <a:t> мелкого волокна. </a:t>
            </a:r>
          </a:p>
          <a:p>
            <a:r>
              <a:rPr lang="ru-RU" dirty="0" smtClean="0"/>
              <a:t>Итого для </a:t>
            </a:r>
            <a:r>
              <a:rPr lang="ru-RU" dirty="0"/>
              <a:t>производства 45000 кг в сутки требуется соломы </a:t>
            </a:r>
            <a:r>
              <a:rPr lang="ru-RU" dirty="0" err="1"/>
              <a:t>мискантуса</a:t>
            </a:r>
            <a:r>
              <a:rPr lang="ru-RU" dirty="0"/>
              <a:t> 75600 кг, или 75600/45000 =1680 кг/</a:t>
            </a:r>
            <a:r>
              <a:rPr lang="ru-RU" dirty="0" err="1"/>
              <a:t>тн</a:t>
            </a:r>
            <a:r>
              <a:rPr lang="ru-RU" dirty="0"/>
              <a:t>.</a:t>
            </a:r>
          </a:p>
          <a:p>
            <a:r>
              <a:rPr lang="ru-RU" dirty="0" smtClean="0"/>
              <a:t>В расчете себестоимости </a:t>
            </a:r>
            <a:r>
              <a:rPr lang="ru-RU" dirty="0"/>
              <a:t>включена норма расхода химикатов, взятых из режимов опытно-экспериментальных </a:t>
            </a:r>
            <a:r>
              <a:rPr lang="ru-RU" dirty="0" smtClean="0"/>
              <a:t>выработок. Расход электроэнергии </a:t>
            </a:r>
            <a:r>
              <a:rPr lang="ru-RU" dirty="0"/>
              <a:t>на 1 тонну продукции составляет 460 квт с учетом всех фаз производства (масса подготовки, варки, отбелки, сушки, упаковки</a:t>
            </a:r>
            <a:r>
              <a:rPr lang="ru-RU" dirty="0" smtClean="0"/>
              <a:t>). Расход тепловой </a:t>
            </a:r>
            <a:r>
              <a:rPr lang="ru-RU" dirty="0"/>
              <a:t>энергии на 1 тонну продукции составляет 2,56 </a:t>
            </a:r>
            <a:r>
              <a:rPr lang="ru-RU" dirty="0" err="1"/>
              <a:t>гкал</a:t>
            </a:r>
            <a:r>
              <a:rPr lang="ru-RU" dirty="0"/>
              <a:t> с учетом всех фаз производства (варки, отбелки, сушки) производства собственной котельной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16756" y="152400"/>
            <a:ext cx="81435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Агро подразделение Блок «Мискантус»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7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487237"/>
              </p:ext>
            </p:extLst>
          </p:nvPr>
        </p:nvGraphicFramePr>
        <p:xfrm>
          <a:off x="228599" y="95050"/>
          <a:ext cx="11658601" cy="6751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2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3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69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097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Статьи расхода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Ед. изм.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Затраты на 1 т. ц-зы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кол-во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цена в руб. с учетом НДС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сумма,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Сырье и материалы: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биомасса Мискантуса (с учетом доставки)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1,68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3 200,00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5 376,00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сода каустическая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0,14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45 000,00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6 300,00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серная кислота 98%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0,005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6 414,00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32,07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кислород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0,025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13000,00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325,00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перекись водорода 100%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13 617,00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1 225,53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трилон Б 100%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0,003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300 000,00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ОЭДФ 100%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0,002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260 000,00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520,00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14678,6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2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Пар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Эл. энергия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Вода фильтрованная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Зарплата основная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Начисления на зарплату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Расходы на содержание оборудования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Цеховые расходы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Расходы на очистку сточных вод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Гкал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т.кВт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т.м</a:t>
                      </a:r>
                      <a:r>
                        <a:rPr lang="ru-RU" sz="1600" baseline="30000">
                          <a:effectLst/>
                        </a:rPr>
                        <a:t>3</a:t>
                      </a:r>
                      <a:endParaRPr lang="ru-RU" sz="16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1,31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0,4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0,031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810,00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5 000,00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11 748,00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15 000,00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1 061,10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2 000,00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364,19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725,00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225,00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1 200,00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492,00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6 517,29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Цеховая себестоимость целлюлозы 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21 195,89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0" marR="5361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43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B13882A6-74C1-4E4C-89D7-64BA39B4787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363686"/>
            <a:ext cx="109728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Борьба с опустыниванием</a:t>
            </a:r>
            <a:endParaRPr lang="ru-RU" altLang="ru-RU" sz="2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05936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   Одна из насущных проблем республики – опустынивание. Экспериментальная посадка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Мискантуса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 открытый грунт в поселке Адык (Черноземельский район) осенью 2019года, показала, что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Мискантус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легко адаптируется в климатических условиях республики и не требует особого ухода и орошения. Обширная корневая система позволит закрепить грунт, а надземная часть позволит задерживать распространение песка.   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BE8D-8D3A-403D-A5C7-F36F9E39D8D7}" type="slidenum">
              <a:rPr lang="ru-RU" altLang="ru-RU" smtClean="0"/>
              <a:pPr/>
              <a:t>4</a:t>
            </a:fld>
            <a:endParaRPr lang="ru-RU" altLang="ru-RU"/>
          </a:p>
        </p:txBody>
      </p:sp>
      <p:pic>
        <p:nvPicPr>
          <p:cNvPr id="6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E5B35EEE-278D-47D6-BEA8-92C62E60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542" y="393654"/>
            <a:ext cx="648072" cy="49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http://photocdn.photogoroda.com/source2/cn3159/r3827/c3830/61263777.jpg?v=20171213112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9448800" cy="34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90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016997"/>
              </p:ext>
            </p:extLst>
          </p:nvPr>
        </p:nvGraphicFramePr>
        <p:xfrm>
          <a:off x="457200" y="152400"/>
          <a:ext cx="11125200" cy="66500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641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Статьи расхода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Ед. изм.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Затраты на 1 т ц-зы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кол-во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цена в руб. с учетом НДС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сумма,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641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Фаза сушки и упаковки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7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Масса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Пар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Эл. энергия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Вода фильтрованная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Зарплата основная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Начисления на зарплату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Расходы на содержание оборудования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Цеховые расходы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Расходы на очистку сточных вод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Расходы на упаковку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Гкал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т.кВт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т.м</a:t>
                      </a:r>
                      <a:r>
                        <a:rPr lang="ru-RU" sz="1600" baseline="30000">
                          <a:effectLst/>
                        </a:rPr>
                        <a:t>3</a:t>
                      </a:r>
                      <a:endParaRPr lang="ru-RU" sz="16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1,02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1,25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0,06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21195,89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810,00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5000,00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11748,00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21619,81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1017,00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295,00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129,00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722,00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224,00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661,00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1168,00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94,00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127,00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Цеховая себестоимость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26056,81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Общезаводские расходы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2429,00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Производственная себестоимость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28485,81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Внепроизводственные расходы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327,00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Полная себестоимость товарной продукции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28812,81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11" marR="6581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1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86831"/>
              </p:ext>
            </p:extLst>
          </p:nvPr>
        </p:nvGraphicFramePr>
        <p:xfrm>
          <a:off x="762000" y="69720"/>
          <a:ext cx="10896601" cy="71506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07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5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9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5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14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611">
                <a:tc>
                  <a:txBody>
                    <a:bodyPr/>
                    <a:lstStyle/>
                    <a:p>
                      <a:pPr marL="230505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ru-RU" sz="1100" spc="-5">
                          <a:effectLst/>
                        </a:rPr>
                        <a:t>ОТЧЕТ</a:t>
                      </a:r>
                      <a:r>
                        <a:rPr lang="ru-RU" sz="1100" spc="15">
                          <a:effectLst/>
                        </a:rPr>
                        <a:t> </a:t>
                      </a:r>
                      <a:r>
                        <a:rPr lang="ru-RU" sz="1100">
                          <a:effectLst/>
                        </a:rPr>
                        <a:t>О</a:t>
                      </a:r>
                      <a:r>
                        <a:rPr lang="ru-RU" sz="1100" spc="70">
                          <a:effectLst/>
                        </a:rPr>
                        <a:t> </a:t>
                      </a:r>
                      <a:r>
                        <a:rPr lang="ru-RU" sz="1100" spc="-5">
                          <a:effectLst/>
                        </a:rPr>
                        <a:t>ПРИБЫЛЯХ</a:t>
                      </a:r>
                      <a:r>
                        <a:rPr lang="ru-RU" sz="1100" spc="-25">
                          <a:effectLst/>
                        </a:rPr>
                        <a:t> </a:t>
                      </a:r>
                      <a:r>
                        <a:rPr lang="ru-RU" sz="1100">
                          <a:effectLst/>
                        </a:rPr>
                        <a:t>И</a:t>
                      </a:r>
                      <a:r>
                        <a:rPr lang="ru-RU" sz="1100" spc="55">
                          <a:effectLst/>
                        </a:rPr>
                        <a:t> </a:t>
                      </a:r>
                      <a:r>
                        <a:rPr lang="ru-RU" sz="1100" spc="-5">
                          <a:effectLst/>
                        </a:rPr>
                        <a:t>УБЫТКАХ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5-12.2017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2018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2019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2020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2021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ИТОГО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10795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Выручка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997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458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272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118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644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272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r>
                        <a:rPr lang="en-US" sz="1100" spc="30" dirty="0">
                          <a:effectLst/>
                        </a:rPr>
                        <a:t> </a:t>
                      </a:r>
                      <a:r>
                        <a:rPr lang="en-US" sz="1100" spc="-10" dirty="0">
                          <a:effectLst/>
                        </a:rPr>
                        <a:t>118</a:t>
                      </a:r>
                      <a:r>
                        <a:rPr lang="en-US" sz="1100" spc="35" dirty="0">
                          <a:effectLst/>
                        </a:rPr>
                        <a:t> </a:t>
                      </a:r>
                      <a:r>
                        <a:rPr lang="en-US" sz="1100" spc="-15" dirty="0">
                          <a:effectLst/>
                        </a:rPr>
                        <a:t>644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272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r>
                        <a:rPr lang="en-US" sz="1100" spc="30" dirty="0">
                          <a:effectLst/>
                        </a:rPr>
                        <a:t> </a:t>
                      </a:r>
                      <a:r>
                        <a:rPr lang="en-US" sz="1100" spc="-10" dirty="0">
                          <a:effectLst/>
                        </a:rPr>
                        <a:t>118</a:t>
                      </a:r>
                      <a:r>
                        <a:rPr lang="en-US" sz="1100" spc="35" dirty="0">
                          <a:effectLst/>
                        </a:rPr>
                        <a:t> </a:t>
                      </a:r>
                      <a:r>
                        <a:rPr lang="en-US" sz="1100" spc="-15" dirty="0">
                          <a:effectLst/>
                        </a:rPr>
                        <a:t>644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353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390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10795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Себестоимость: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-13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318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-628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540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-522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066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-338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162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-308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702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28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-1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810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788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5">
                          <a:effectLst/>
                        </a:rPr>
                        <a:t>сырье</a:t>
                      </a:r>
                      <a:r>
                        <a:rPr lang="en-US" sz="1100" spc="6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и</a:t>
                      </a:r>
                      <a:r>
                        <a:rPr lang="en-US" sz="1100" spc="55">
                          <a:effectLst/>
                        </a:rPr>
                        <a:t> </a:t>
                      </a:r>
                      <a:r>
                        <a:rPr lang="en-US" sz="1100" spc="-20">
                          <a:effectLst/>
                        </a:rPr>
                        <a:t>материалы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-515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485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-404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389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-227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633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-198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173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28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-1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345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680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производственный</a:t>
                      </a:r>
                      <a:r>
                        <a:rPr lang="en-US" sz="1100" spc="16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персонал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-12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161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-110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192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-115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482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-108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842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-108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842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-455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518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прочие</a:t>
                      </a:r>
                      <a:r>
                        <a:rPr lang="en-US" sz="1100" spc="10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производственные</a:t>
                      </a:r>
                      <a:r>
                        <a:rPr lang="en-US" sz="1100" spc="10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расходы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-1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157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-2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862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-2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196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-1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687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-1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687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-9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590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10795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Валовая </a:t>
                      </a:r>
                      <a:r>
                        <a:rPr lang="en-US" sz="1100" spc="10">
                          <a:effectLst/>
                        </a:rPr>
                        <a:t> </a:t>
                      </a:r>
                      <a:r>
                        <a:rPr lang="en-US" sz="1100" spc="-5">
                          <a:effectLst/>
                        </a:rPr>
                        <a:t>прибыль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-13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318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368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918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596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578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780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482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809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942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542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602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 dirty="0" err="1">
                          <a:effectLst/>
                        </a:rPr>
                        <a:t>Административный</a:t>
                      </a:r>
                      <a:r>
                        <a:rPr lang="en-US" sz="1100" spc="85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и</a:t>
                      </a:r>
                      <a:r>
                        <a:rPr lang="en-US" sz="1100" spc="90" dirty="0">
                          <a:effectLst/>
                        </a:rPr>
                        <a:t> </a:t>
                      </a:r>
                      <a:r>
                        <a:rPr lang="en-US" sz="1100" spc="-5" dirty="0" err="1">
                          <a:effectLst/>
                        </a:rPr>
                        <a:t>коммерческий</a:t>
                      </a:r>
                      <a:r>
                        <a:rPr lang="en-US" sz="1100" spc="85" dirty="0">
                          <a:effectLst/>
                        </a:rPr>
                        <a:t> </a:t>
                      </a:r>
                      <a:r>
                        <a:rPr lang="en-US" sz="1100" spc="-10" dirty="0" err="1">
                          <a:effectLst/>
                        </a:rPr>
                        <a:t>персонал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-12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379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-23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639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-23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977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-23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977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-23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977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-107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948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Административные</a:t>
                      </a:r>
                      <a:r>
                        <a:rPr lang="en-US" sz="1100" spc="16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расходы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20">
                          <a:effectLst/>
                        </a:rPr>
                        <a:t>-542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-1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559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-1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942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-2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383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-2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383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-8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810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5">
                          <a:effectLst/>
                        </a:rPr>
                        <a:t>Коммерческие</a:t>
                      </a:r>
                      <a:r>
                        <a:rPr lang="en-US" sz="1100" spc="13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расходы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20">
                          <a:effectLst/>
                        </a:rPr>
                        <a:t>-200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-5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349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-5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416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-5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416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-5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416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-21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797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Налоги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и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сборы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-3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816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-5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938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-5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732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-5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526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-5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320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-26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334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10795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EBITDA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-30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255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332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433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559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510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743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180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772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845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377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713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3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 spc="-5">
                          <a:effectLst/>
                        </a:rPr>
                        <a:t>Лизинговые</a:t>
                      </a:r>
                      <a:r>
                        <a:rPr lang="en-US" sz="1100" spc="12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платежи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Амортизация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-16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638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-24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957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-24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957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-24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957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-24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957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-116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465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20">
                          <a:effectLst/>
                        </a:rPr>
                        <a:t>Проценты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к</a:t>
                      </a:r>
                      <a:r>
                        <a:rPr lang="en-US" sz="1100" spc="8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уплате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-30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184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-49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626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-9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558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-89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367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10795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Прибыль</a:t>
                      </a:r>
                      <a:r>
                        <a:rPr lang="ru-RU" sz="1100" spc="105">
                          <a:effectLst/>
                        </a:rPr>
                        <a:t> </a:t>
                      </a:r>
                      <a:r>
                        <a:rPr lang="ru-RU" sz="1100" spc="-15">
                          <a:effectLst/>
                        </a:rPr>
                        <a:t>(убыток)</a:t>
                      </a:r>
                      <a:r>
                        <a:rPr lang="ru-RU" sz="1100" spc="70">
                          <a:effectLst/>
                        </a:rPr>
                        <a:t> </a:t>
                      </a:r>
                      <a:r>
                        <a:rPr lang="ru-RU" sz="1100" spc="-10">
                          <a:effectLst/>
                        </a:rPr>
                        <a:t>от</a:t>
                      </a:r>
                      <a:r>
                        <a:rPr lang="ru-RU" sz="1100" spc="30">
                          <a:effectLst/>
                        </a:rPr>
                        <a:t> </a:t>
                      </a:r>
                      <a:r>
                        <a:rPr lang="ru-RU" sz="1100" spc="-15">
                          <a:effectLst/>
                        </a:rPr>
                        <a:t>операционной</a:t>
                      </a:r>
                      <a:r>
                        <a:rPr lang="ru-RU" sz="1100" spc="75">
                          <a:effectLst/>
                        </a:rPr>
                        <a:t> </a:t>
                      </a:r>
                      <a:r>
                        <a:rPr lang="ru-RU" sz="1100" spc="-15">
                          <a:effectLst/>
                        </a:rPr>
                        <a:t>деятельности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-77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077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257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850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524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996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718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223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747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888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171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881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83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Доходы</a:t>
                      </a:r>
                      <a:r>
                        <a:rPr lang="ru-RU" sz="1100" spc="65">
                          <a:effectLst/>
                        </a:rPr>
                        <a:t> </a:t>
                      </a:r>
                      <a:r>
                        <a:rPr lang="ru-RU" sz="1100" spc="-10">
                          <a:effectLst/>
                        </a:rPr>
                        <a:t>от</a:t>
                      </a:r>
                      <a:r>
                        <a:rPr lang="ru-RU" sz="1100" spc="25">
                          <a:effectLst/>
                        </a:rPr>
                        <a:t> </a:t>
                      </a:r>
                      <a:r>
                        <a:rPr lang="ru-RU" sz="1100" spc="-15">
                          <a:effectLst/>
                        </a:rPr>
                        <a:t>реализации</a:t>
                      </a:r>
                      <a:r>
                        <a:rPr lang="ru-RU" sz="1100" spc="65">
                          <a:effectLst/>
                        </a:rPr>
                        <a:t> </a:t>
                      </a:r>
                      <a:r>
                        <a:rPr lang="ru-RU" sz="1100" spc="-20">
                          <a:effectLst/>
                        </a:rPr>
                        <a:t>внеоборотных</a:t>
                      </a:r>
                      <a:r>
                        <a:rPr lang="ru-RU" sz="1100" spc="120">
                          <a:effectLst/>
                        </a:rPr>
                        <a:t> </a:t>
                      </a:r>
                      <a:r>
                        <a:rPr lang="ru-RU" sz="1100" spc="-15">
                          <a:effectLst/>
                        </a:rPr>
                        <a:t>активов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Курсовые</a:t>
                      </a:r>
                      <a:r>
                        <a:rPr lang="en-US" sz="1100" spc="11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разницы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Прочие</a:t>
                      </a:r>
                      <a:r>
                        <a:rPr lang="en-US" sz="1100" spc="9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доходы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Прочие</a:t>
                      </a:r>
                      <a:r>
                        <a:rPr lang="en-US" sz="1100" spc="9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расходы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-84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339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-27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524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-7</a:t>
                      </a:r>
                      <a:r>
                        <a:rPr lang="en-US" sz="1100" spc="4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185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-119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047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10795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20">
                          <a:effectLst/>
                        </a:rPr>
                        <a:t>Прибыль</a:t>
                      </a:r>
                      <a:r>
                        <a:rPr lang="en-US" sz="1100" spc="12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до</a:t>
                      </a:r>
                      <a:r>
                        <a:rPr lang="en-US" sz="1100" spc="9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налогообложения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-161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416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230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326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517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811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718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223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747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888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052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833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20">
                          <a:effectLst/>
                        </a:rPr>
                        <a:t>Налог</a:t>
                      </a:r>
                      <a:r>
                        <a:rPr lang="en-US" sz="1100" spc="80">
                          <a:effectLst/>
                        </a:rPr>
                        <a:t> </a:t>
                      </a:r>
                      <a:r>
                        <a:rPr lang="en-US" sz="1100" spc="-5">
                          <a:effectLst/>
                        </a:rPr>
                        <a:t>на</a:t>
                      </a:r>
                      <a:r>
                        <a:rPr lang="en-US" sz="1100" spc="55">
                          <a:effectLst/>
                        </a:rPr>
                        <a:t> </a:t>
                      </a:r>
                      <a:r>
                        <a:rPr lang="en-US" sz="1100" spc="-20">
                          <a:effectLst/>
                        </a:rPr>
                        <a:t>прибыль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-13</a:t>
                      </a:r>
                      <a:r>
                        <a:rPr lang="en-US" sz="1100" spc="4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782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-103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562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-143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645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-149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578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-410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567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10795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5">
                          <a:effectLst/>
                        </a:rPr>
                        <a:t>Чистая</a:t>
                      </a:r>
                      <a:r>
                        <a:rPr lang="en-US" sz="1100" spc="115">
                          <a:effectLst/>
                        </a:rPr>
                        <a:t> </a:t>
                      </a:r>
                      <a:r>
                        <a:rPr lang="en-US" sz="1100" spc="-5">
                          <a:effectLst/>
                        </a:rPr>
                        <a:t>прибыль</a:t>
                      </a:r>
                      <a:r>
                        <a:rPr lang="en-US" sz="1100" spc="9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(убыток)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-161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416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216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544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414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249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574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578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598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311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642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267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83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8255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Выплаченные</a:t>
                      </a:r>
                      <a:r>
                        <a:rPr lang="en-US" sz="1100" spc="150">
                          <a:effectLst/>
                        </a:rPr>
                        <a:t> </a:t>
                      </a:r>
                      <a:r>
                        <a:rPr lang="en-US" sz="1100" spc="-5">
                          <a:effectLst/>
                        </a:rPr>
                        <a:t>дивиденды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4377">
                <a:tc>
                  <a:txBody>
                    <a:bodyPr/>
                    <a:lstStyle/>
                    <a:p>
                      <a:pPr marL="10795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Нераспределенная</a:t>
                      </a:r>
                      <a:r>
                        <a:rPr lang="en-US" sz="1100" spc="11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чистая</a:t>
                      </a:r>
                      <a:r>
                        <a:rPr lang="en-US" sz="1100" spc="110">
                          <a:effectLst/>
                        </a:rPr>
                        <a:t> </a:t>
                      </a:r>
                      <a:r>
                        <a:rPr lang="en-US" sz="1100" spc="-20">
                          <a:effectLst/>
                        </a:rPr>
                        <a:t>прибыль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050" spc="15">
                          <a:effectLst/>
                        </a:rPr>
                        <a:t>тыс.</a:t>
                      </a:r>
                      <a:r>
                        <a:rPr lang="en-US" sz="1050" spc="-50">
                          <a:effectLst/>
                        </a:rPr>
                        <a:t> </a:t>
                      </a:r>
                      <a:r>
                        <a:rPr lang="en-US" sz="1050" spc="-5">
                          <a:effectLst/>
                        </a:rPr>
                        <a:t>руб.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-648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162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463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effectLst/>
                        </a:rPr>
                        <a:t>-794</a:t>
                      </a:r>
                      <a:r>
                        <a:rPr lang="en-US" sz="1100" spc="50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815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2720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186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991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r>
                        <a:rPr lang="en-US" sz="1100" spc="3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245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403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16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412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441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27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401</a:t>
                      </a:r>
                      <a:r>
                        <a:rPr lang="en-US" sz="1100" spc="35">
                          <a:effectLst/>
                        </a:rPr>
                        <a:t> </a:t>
                      </a:r>
                      <a:r>
                        <a:rPr lang="en-US" sz="1100" spc="-15">
                          <a:effectLst/>
                        </a:rPr>
                        <a:t>858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83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0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35770"/>
              </p:ext>
            </p:extLst>
          </p:nvPr>
        </p:nvGraphicFramePr>
        <p:xfrm>
          <a:off x="609600" y="76200"/>
          <a:ext cx="10972800" cy="68701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35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4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64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64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9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ru-RU" sz="1000" spc="-5" dirty="0">
                          <a:effectLst/>
                        </a:rPr>
                        <a:t>ОТЧЕТ</a:t>
                      </a:r>
                      <a:r>
                        <a:rPr lang="ru-RU" sz="1000" spc="30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О</a:t>
                      </a:r>
                      <a:r>
                        <a:rPr lang="ru-RU" sz="1000" spc="90" dirty="0">
                          <a:effectLst/>
                        </a:rPr>
                        <a:t> </a:t>
                      </a:r>
                      <a:r>
                        <a:rPr lang="ru-RU" sz="1000" spc="-10" dirty="0">
                          <a:effectLst/>
                        </a:rPr>
                        <a:t>ДВИЖЕНИИ</a:t>
                      </a:r>
                      <a:r>
                        <a:rPr lang="ru-RU" sz="1000" spc="75" dirty="0">
                          <a:effectLst/>
                        </a:rPr>
                        <a:t> </a:t>
                      </a:r>
                      <a:r>
                        <a:rPr lang="ru-RU" sz="1000" spc="-10" dirty="0">
                          <a:effectLst/>
                        </a:rPr>
                        <a:t>ДЕНЕЖНЫХ</a:t>
                      </a:r>
                      <a:r>
                        <a:rPr lang="ru-RU" sz="1000" spc="-15" dirty="0">
                          <a:effectLst/>
                        </a:rPr>
                        <a:t> </a:t>
                      </a:r>
                      <a:r>
                        <a:rPr lang="ru-RU" sz="1000" spc="-10" dirty="0">
                          <a:effectLst/>
                        </a:rPr>
                        <a:t>СРЕДСТВ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5-12.2019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2020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2021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2022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2023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ИТОГО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 dirty="0" err="1">
                          <a:effectLst/>
                        </a:rPr>
                        <a:t>Поступления</a:t>
                      </a:r>
                      <a:r>
                        <a:rPr lang="en-US" sz="1000" spc="85" dirty="0">
                          <a:effectLst/>
                        </a:rPr>
                        <a:t> </a:t>
                      </a:r>
                      <a:r>
                        <a:rPr lang="en-US" sz="1000" spc="-10" dirty="0" err="1">
                          <a:effectLst/>
                        </a:rPr>
                        <a:t>от</a:t>
                      </a:r>
                      <a:r>
                        <a:rPr lang="en-US" sz="1000" spc="30" dirty="0">
                          <a:effectLst/>
                        </a:rPr>
                        <a:t> </a:t>
                      </a:r>
                      <a:r>
                        <a:rPr lang="en-US" sz="1000" spc="-10" dirty="0" err="1">
                          <a:effectLst/>
                        </a:rPr>
                        <a:t>продаж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122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320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320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320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r>
                        <a:rPr lang="en-US" sz="1000" spc="3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082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Оплата</a:t>
                      </a:r>
                      <a:r>
                        <a:rPr lang="ru-RU" sz="1000" spc="70">
                          <a:effectLst/>
                        </a:rPr>
                        <a:t> </a:t>
                      </a:r>
                      <a:r>
                        <a:rPr lang="ru-RU" sz="1000" spc="-20">
                          <a:effectLst/>
                        </a:rPr>
                        <a:t>материалов</a:t>
                      </a:r>
                      <a:r>
                        <a:rPr lang="ru-RU" sz="1000" spc="9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и</a:t>
                      </a:r>
                      <a:r>
                        <a:rPr lang="ru-RU" sz="1000" spc="60">
                          <a:effectLst/>
                        </a:rPr>
                        <a:t> </a:t>
                      </a:r>
                      <a:r>
                        <a:rPr lang="ru-RU" sz="1000" spc="-10">
                          <a:effectLst/>
                        </a:rPr>
                        <a:t>комплектующ</a:t>
                      </a:r>
                      <a:r>
                        <a:rPr lang="ru-RU" sz="1000" spc="-90">
                          <a:effectLst/>
                        </a:rPr>
                        <a:t> </a:t>
                      </a:r>
                      <a:r>
                        <a:rPr lang="ru-RU" sz="1000" spc="-10">
                          <a:effectLst/>
                        </a:rPr>
                        <a:t>их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-663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382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-426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487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-231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575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-232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117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-1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553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560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Заработная</a:t>
                      </a:r>
                      <a:r>
                        <a:rPr lang="en-US" sz="1000" spc="110">
                          <a:effectLst/>
                        </a:rPr>
                        <a:t> </a:t>
                      </a:r>
                      <a:r>
                        <a:rPr lang="en-US" sz="1000" spc="-20">
                          <a:effectLst/>
                        </a:rPr>
                        <a:t>плата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-18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301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-101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459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-106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701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-101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621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-101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621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-429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702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Постоянные</a:t>
                      </a:r>
                      <a:r>
                        <a:rPr lang="en-US" sz="1000" spc="130">
                          <a:effectLst/>
                        </a:rPr>
                        <a:t> </a:t>
                      </a:r>
                      <a:r>
                        <a:rPr lang="en-US" sz="1000" spc="-5">
                          <a:effectLst/>
                        </a:rPr>
                        <a:t>издержки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-2</a:t>
                      </a:r>
                      <a:r>
                        <a:rPr lang="en-US" sz="1000" spc="4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216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-11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428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-11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066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-10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907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-10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907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-46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525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Налоги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-5</a:t>
                      </a:r>
                      <a:r>
                        <a:rPr lang="en-US" sz="1000" spc="4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445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-18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236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-256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036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-333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076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-352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129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-964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922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 dirty="0" err="1">
                          <a:effectLst/>
                        </a:rPr>
                        <a:t>Выплата</a:t>
                      </a:r>
                      <a:r>
                        <a:rPr lang="en-US" sz="1000" spc="65" dirty="0">
                          <a:effectLst/>
                        </a:rPr>
                        <a:t> </a:t>
                      </a:r>
                      <a:r>
                        <a:rPr lang="en-US" sz="1000" spc="-20" dirty="0" err="1">
                          <a:effectLst/>
                        </a:rPr>
                        <a:t>процентов</a:t>
                      </a:r>
                      <a:r>
                        <a:rPr lang="en-US" sz="1000" spc="85" dirty="0">
                          <a:effectLst/>
                        </a:rPr>
                        <a:t> </a:t>
                      </a:r>
                      <a:r>
                        <a:rPr lang="en-US" sz="1000" spc="-5" dirty="0" err="1">
                          <a:effectLst/>
                        </a:rPr>
                        <a:t>по</a:t>
                      </a:r>
                      <a:r>
                        <a:rPr lang="en-US" sz="1000" spc="65" dirty="0">
                          <a:effectLst/>
                        </a:rPr>
                        <a:t> </a:t>
                      </a:r>
                      <a:r>
                        <a:rPr lang="en-US" sz="1000" spc="-15" dirty="0" err="1">
                          <a:effectLst/>
                        </a:rPr>
                        <a:t>кредитам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-30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184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-49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626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-9</a:t>
                      </a:r>
                      <a:r>
                        <a:rPr lang="en-US" sz="1000" spc="4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558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-89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367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5">
                          <a:effectLst/>
                        </a:rPr>
                        <a:t>Лизинговые</a:t>
                      </a:r>
                      <a:r>
                        <a:rPr lang="en-US" sz="1000" spc="12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платежи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Прочие</a:t>
                      </a:r>
                      <a:r>
                        <a:rPr lang="en-US" sz="1000" spc="12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поступления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Прочие</a:t>
                      </a:r>
                      <a:r>
                        <a:rPr lang="en-US" sz="1000" spc="95">
                          <a:effectLst/>
                        </a:rPr>
                        <a:t> </a:t>
                      </a:r>
                      <a:r>
                        <a:rPr lang="en-US" sz="1000" spc="-20">
                          <a:effectLst/>
                        </a:rPr>
                        <a:t>затраты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-99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520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-32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-8</a:t>
                      </a:r>
                      <a:r>
                        <a:rPr lang="en-US" sz="1000" spc="4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-139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720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</a:rPr>
                        <a:t>Денежные</a:t>
                      </a:r>
                      <a:r>
                        <a:rPr lang="ru-RU" sz="1000">
                          <a:effectLst/>
                        </a:rPr>
                        <a:t>  потоки</a:t>
                      </a:r>
                      <a:r>
                        <a:rPr lang="ru-RU" sz="1000" spc="11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от</a:t>
                      </a:r>
                      <a:r>
                        <a:rPr lang="ru-RU" sz="1000" spc="8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операционной</a:t>
                      </a:r>
                      <a:r>
                        <a:rPr lang="ru-RU" sz="1000" spc="11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деятельности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-155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666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245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770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502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053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642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821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623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226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858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204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Инвестиции</a:t>
                      </a:r>
                      <a:r>
                        <a:rPr lang="en-US" sz="1000" spc="60">
                          <a:effectLst/>
                        </a:rPr>
                        <a:t> </a:t>
                      </a:r>
                      <a:r>
                        <a:rPr lang="en-US" sz="1000">
                          <a:effectLst/>
                        </a:rPr>
                        <a:t>в</a:t>
                      </a:r>
                      <a:r>
                        <a:rPr lang="en-US" sz="1000" spc="85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земельные</a:t>
                      </a:r>
                      <a:r>
                        <a:rPr lang="en-US" sz="1000" spc="70">
                          <a:effectLst/>
                        </a:rPr>
                        <a:t> </a:t>
                      </a:r>
                      <a:r>
                        <a:rPr lang="en-US" sz="1000">
                          <a:effectLst/>
                        </a:rPr>
                        <a:t>участки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-90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-90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</a:rPr>
                        <a:t>Инвестиции</a:t>
                      </a:r>
                      <a:r>
                        <a:rPr lang="ru-RU" sz="1000" spc="4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в</a:t>
                      </a:r>
                      <a:r>
                        <a:rPr lang="ru-RU" sz="1000" spc="75">
                          <a:effectLst/>
                        </a:rPr>
                        <a:t> </a:t>
                      </a:r>
                      <a:r>
                        <a:rPr lang="ru-RU" sz="1000" spc="-5">
                          <a:effectLst/>
                        </a:rPr>
                        <a:t>здания</a:t>
                      </a:r>
                      <a:r>
                        <a:rPr lang="ru-RU" sz="1000" spc="6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и</a:t>
                      </a:r>
                      <a:r>
                        <a:rPr lang="ru-RU" sz="1000" spc="50">
                          <a:effectLst/>
                        </a:rPr>
                        <a:t> </a:t>
                      </a:r>
                      <a:r>
                        <a:rPr lang="ru-RU" sz="1000" spc="-5">
                          <a:effectLst/>
                        </a:rPr>
                        <a:t>сооружения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-313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400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-18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-331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400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-15" dirty="0">
                          <a:effectLst/>
                        </a:rPr>
                        <a:t>Инвестиции</a:t>
                      </a:r>
                      <a:r>
                        <a:rPr lang="ru-RU" sz="1000" spc="50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в</a:t>
                      </a:r>
                      <a:r>
                        <a:rPr lang="ru-RU" sz="1000" spc="75" dirty="0">
                          <a:effectLst/>
                        </a:rPr>
                        <a:t> </a:t>
                      </a:r>
                      <a:r>
                        <a:rPr lang="ru-RU" sz="1000" spc="-10" dirty="0">
                          <a:effectLst/>
                        </a:rPr>
                        <a:t>оборудование</a:t>
                      </a:r>
                      <a:r>
                        <a:rPr lang="ru-RU" sz="1000" spc="55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и</a:t>
                      </a:r>
                      <a:r>
                        <a:rPr lang="ru-RU" sz="1000" spc="55" dirty="0">
                          <a:effectLst/>
                        </a:rPr>
                        <a:t> </a:t>
                      </a:r>
                      <a:r>
                        <a:rPr lang="ru-RU" sz="1000" spc="-10" dirty="0">
                          <a:effectLst/>
                        </a:rPr>
                        <a:t>прочие</a:t>
                      </a:r>
                      <a:r>
                        <a:rPr lang="ru-RU" sz="1000" spc="55" dirty="0">
                          <a:effectLst/>
                        </a:rPr>
                        <a:t> </a:t>
                      </a:r>
                      <a:r>
                        <a:rPr lang="ru-RU" sz="1000" spc="-15" dirty="0">
                          <a:effectLst/>
                        </a:rPr>
                        <a:t>активы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-168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024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-16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-184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024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Инвестиции</a:t>
                      </a:r>
                      <a:r>
                        <a:rPr lang="en-US" sz="1000" spc="70">
                          <a:effectLst/>
                        </a:rPr>
                        <a:t> </a:t>
                      </a:r>
                      <a:r>
                        <a:rPr lang="en-US" sz="1000">
                          <a:effectLst/>
                        </a:rPr>
                        <a:t>в</a:t>
                      </a:r>
                      <a:r>
                        <a:rPr lang="en-US" sz="1000" spc="9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нематериальные</a:t>
                      </a:r>
                      <a:r>
                        <a:rPr lang="en-US" sz="1000" spc="8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активы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Инвестиции</a:t>
                      </a:r>
                      <a:r>
                        <a:rPr lang="en-US" sz="1000" spc="60">
                          <a:effectLst/>
                        </a:rPr>
                        <a:t> </a:t>
                      </a:r>
                      <a:r>
                        <a:rPr lang="en-US" sz="1000">
                          <a:effectLst/>
                        </a:rPr>
                        <a:t>в</a:t>
                      </a:r>
                      <a:r>
                        <a:rPr lang="en-US" sz="1000" spc="9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финансовые</a:t>
                      </a:r>
                      <a:r>
                        <a:rPr lang="en-US" sz="1000" spc="7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активы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Выручка</a:t>
                      </a:r>
                      <a:r>
                        <a:rPr lang="en-US" sz="1000" spc="7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от</a:t>
                      </a:r>
                      <a:r>
                        <a:rPr lang="en-US" sz="1000" spc="2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реализации</a:t>
                      </a:r>
                      <a:r>
                        <a:rPr lang="en-US" sz="1000" spc="6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активов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</a:rPr>
                        <a:t>Денежные</a:t>
                      </a:r>
                      <a:r>
                        <a:rPr lang="ru-RU" sz="1000" spc="15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потоки</a:t>
                      </a:r>
                      <a:r>
                        <a:rPr lang="ru-RU" sz="1000" spc="10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от</a:t>
                      </a:r>
                      <a:r>
                        <a:rPr lang="ru-RU" sz="1000" spc="7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инвестиционной</a:t>
                      </a:r>
                      <a:r>
                        <a:rPr lang="ru-RU" sz="1000" spc="10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деятельности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-481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424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-34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-90</a:t>
                      </a:r>
                      <a:r>
                        <a:rPr lang="en-US" sz="1000" spc="4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-605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424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Поступления</a:t>
                      </a:r>
                      <a:r>
                        <a:rPr lang="en-US" sz="1000" spc="115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собственного</a:t>
                      </a:r>
                      <a:r>
                        <a:rPr lang="en-US" sz="1000" spc="10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капитала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50</a:t>
                      </a:r>
                      <a:r>
                        <a:rPr lang="en-US" sz="1000" spc="4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108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158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Поступления</a:t>
                      </a:r>
                      <a:r>
                        <a:rPr lang="en-US" sz="1000" spc="1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кредитов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589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589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5">
                          <a:effectLst/>
                        </a:rPr>
                        <a:t>Возврат</a:t>
                      </a:r>
                      <a:r>
                        <a:rPr lang="en-US" sz="1000" spc="7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кредитов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-320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-269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-589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Выплата</a:t>
                      </a:r>
                      <a:r>
                        <a:rPr lang="en-US" sz="1000" spc="125">
                          <a:effectLst/>
                        </a:rPr>
                        <a:t> </a:t>
                      </a:r>
                      <a:r>
                        <a:rPr lang="en-US" sz="1000" spc="-5">
                          <a:effectLst/>
                        </a:rPr>
                        <a:t>дивидендов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4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</a:rPr>
                        <a:t>Денежные</a:t>
                      </a:r>
                      <a:r>
                        <a:rPr lang="ru-RU" sz="1000" spc="16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потоки</a:t>
                      </a:r>
                      <a:r>
                        <a:rPr lang="ru-RU" sz="1000" spc="11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от</a:t>
                      </a:r>
                      <a:r>
                        <a:rPr lang="ru-RU" sz="1000" spc="8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финансовой</a:t>
                      </a:r>
                      <a:r>
                        <a:rPr lang="ru-RU" sz="1000" spc="10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деятельности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639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-212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-269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158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4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7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Суммарный</a:t>
                      </a:r>
                      <a:r>
                        <a:rPr lang="ru-RU" sz="1000" spc="50">
                          <a:effectLst/>
                        </a:rPr>
                        <a:t> </a:t>
                      </a:r>
                      <a:r>
                        <a:rPr lang="ru-RU" sz="1000" spc="-10">
                          <a:effectLst/>
                        </a:rPr>
                        <a:t>денежный</a:t>
                      </a:r>
                      <a:r>
                        <a:rPr lang="ru-RU" sz="1000" spc="55">
                          <a:effectLst/>
                        </a:rPr>
                        <a:t> </a:t>
                      </a:r>
                      <a:r>
                        <a:rPr lang="ru-RU" sz="1000" spc="-20">
                          <a:effectLst/>
                        </a:rPr>
                        <a:t>поток</a:t>
                      </a:r>
                      <a:r>
                        <a:rPr lang="ru-RU" sz="1000" spc="9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за</a:t>
                      </a:r>
                      <a:r>
                        <a:rPr lang="ru-RU" sz="1000" spc="60">
                          <a:effectLst/>
                        </a:rPr>
                        <a:t> </a:t>
                      </a:r>
                      <a:r>
                        <a:rPr lang="ru-RU" sz="1000" spc="-15">
                          <a:effectLst/>
                        </a:rPr>
                        <a:t>период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910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20">
                          <a:effectLst/>
                        </a:rPr>
                        <a:t>-230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143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053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642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821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623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226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410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780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4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Денежные</a:t>
                      </a:r>
                      <a:r>
                        <a:rPr lang="ru-RU" sz="1000" spc="60">
                          <a:effectLst/>
                        </a:rPr>
                        <a:t> </a:t>
                      </a:r>
                      <a:r>
                        <a:rPr lang="ru-RU" sz="1000" spc="-5">
                          <a:effectLst/>
                        </a:rPr>
                        <a:t>средства</a:t>
                      </a:r>
                      <a:r>
                        <a:rPr lang="ru-RU" sz="1000" spc="60">
                          <a:effectLst/>
                        </a:rPr>
                        <a:t> </a:t>
                      </a:r>
                      <a:r>
                        <a:rPr lang="ru-RU" sz="1000" spc="-5">
                          <a:effectLst/>
                        </a:rPr>
                        <a:t>на</a:t>
                      </a:r>
                      <a:r>
                        <a:rPr lang="ru-RU" sz="1000" spc="65">
                          <a:effectLst/>
                        </a:rPr>
                        <a:t> </a:t>
                      </a:r>
                      <a:r>
                        <a:rPr lang="ru-RU" sz="1000" spc="-10">
                          <a:effectLst/>
                        </a:rPr>
                        <a:t>начало</a:t>
                      </a:r>
                      <a:r>
                        <a:rPr lang="ru-RU" sz="1000" spc="60">
                          <a:effectLst/>
                        </a:rPr>
                        <a:t> </a:t>
                      </a:r>
                      <a:r>
                        <a:rPr lang="ru-RU" sz="1000" spc="-10">
                          <a:effectLst/>
                        </a:rPr>
                        <a:t>периода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910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680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144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733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787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554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4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Денежные</a:t>
                      </a:r>
                      <a:r>
                        <a:rPr lang="ru-RU" sz="1000" spc="60">
                          <a:effectLst/>
                        </a:rPr>
                        <a:t> </a:t>
                      </a:r>
                      <a:r>
                        <a:rPr lang="ru-RU" sz="1000" spc="-5">
                          <a:effectLst/>
                        </a:rPr>
                        <a:t>средства</a:t>
                      </a:r>
                      <a:r>
                        <a:rPr lang="ru-RU" sz="1000" spc="60">
                          <a:effectLst/>
                        </a:rPr>
                        <a:t> </a:t>
                      </a:r>
                      <a:r>
                        <a:rPr lang="ru-RU" sz="1000" spc="-5">
                          <a:effectLst/>
                        </a:rPr>
                        <a:t>на</a:t>
                      </a:r>
                      <a:r>
                        <a:rPr lang="ru-RU" sz="1000" spc="60">
                          <a:effectLst/>
                        </a:rPr>
                        <a:t> </a:t>
                      </a:r>
                      <a:r>
                        <a:rPr lang="ru-RU" sz="1000" spc="-10">
                          <a:effectLst/>
                        </a:rPr>
                        <a:t>конец</a:t>
                      </a:r>
                      <a:r>
                        <a:rPr lang="ru-RU" sz="1000" spc="50">
                          <a:effectLst/>
                        </a:rPr>
                        <a:t> </a:t>
                      </a:r>
                      <a:r>
                        <a:rPr lang="ru-RU" sz="1000" spc="-10">
                          <a:effectLst/>
                        </a:rPr>
                        <a:t>периода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900" spc="15">
                          <a:effectLst/>
                        </a:rPr>
                        <a:t>тыс.</a:t>
                      </a:r>
                      <a:r>
                        <a:rPr lang="en-US" sz="900" spc="-5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910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680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144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733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787</a:t>
                      </a:r>
                      <a:r>
                        <a:rPr lang="en-US" sz="1000" spc="50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554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en-US" sz="1000" spc="30">
                          <a:effectLst/>
                        </a:rPr>
                        <a:t> </a:t>
                      </a:r>
                      <a:r>
                        <a:rPr lang="en-US" sz="1000" spc="-10">
                          <a:effectLst/>
                        </a:rPr>
                        <a:t>410</a:t>
                      </a:r>
                      <a:r>
                        <a:rPr lang="en-US" sz="1000" spc="35">
                          <a:effectLst/>
                        </a:rPr>
                        <a:t> </a:t>
                      </a:r>
                      <a:r>
                        <a:rPr lang="en-US" sz="1000" spc="-15">
                          <a:effectLst/>
                        </a:rPr>
                        <a:t>780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9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gorod-plus.tv/sites/default/files/styles/1200x700/public/2018-09/109061623_makulatura_4.preview.png?itok=mZbyEp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121736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1"/>
          <p:cNvSpPr txBox="1"/>
          <p:nvPr/>
        </p:nvSpPr>
        <p:spPr>
          <a:xfrm>
            <a:off x="381000" y="381000"/>
            <a:ext cx="3767958" cy="919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0" b="1" u="sng" spc="10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Мискантус</a:t>
            </a:r>
            <a:endParaRPr sz="6000" u="sng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 rot="10800000" flipH="1" flipV="1">
            <a:off x="8884280" y="5405554"/>
            <a:ext cx="2774320" cy="1147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sz="3600" b="1" spc="10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Спасибо за внимание!</a:t>
            </a:r>
            <a:endParaRPr sz="3600" b="1" dirty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2590800" y="1128310"/>
            <a:ext cx="9821917" cy="6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ыращивание экологически чистого будущего!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13882A6-74C1-4E4C-89D7-64BA39B4787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493067"/>
            <a:ext cx="109728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Улучшение плодородия почвы</a:t>
            </a:r>
            <a:endParaRPr lang="ru-RU" altLang="ru-RU" sz="2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3F95848-5B3D-45FB-974C-69A8C058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0021" y="10735222"/>
            <a:ext cx="8567803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Научные исследования демонстрируют положительное влияние </a:t>
            </a:r>
            <a:r>
              <a:rPr lang="ru-RU" sz="2400" dirty="0" err="1"/>
              <a:t>мискантуса</a:t>
            </a:r>
            <a:r>
              <a:rPr lang="ru-RU" sz="2400" dirty="0"/>
              <a:t> на препятствие эрозии почвы,  </a:t>
            </a:r>
            <a:r>
              <a:rPr lang="ru-RU" sz="2400" dirty="0" smtClean="0"/>
              <a:t>восстановление плодородия </a:t>
            </a:r>
            <a:r>
              <a:rPr lang="ru-RU" sz="2400" dirty="0"/>
              <a:t>почв за счет </a:t>
            </a:r>
            <a:r>
              <a:rPr lang="ru-RU" sz="2400" dirty="0" smtClean="0"/>
              <a:t>увеличения </a:t>
            </a:r>
            <a:r>
              <a:rPr lang="ru-RU" sz="2400" dirty="0"/>
              <a:t>углерода и органических веществ в </a:t>
            </a:r>
            <a:r>
              <a:rPr lang="ru-RU" sz="2400" dirty="0" smtClean="0"/>
              <a:t>почве.</a:t>
            </a:r>
          </a:p>
          <a:p>
            <a:r>
              <a:rPr lang="ru-RU" sz="2400" dirty="0" smtClean="0"/>
              <a:t>В </a:t>
            </a:r>
            <a:r>
              <a:rPr lang="ru-RU" sz="2400" dirty="0"/>
              <a:t>средней глинистой почве, содержащей 1,5-2% органического вещества почвы, зарегистрировано увеличение органического вещества на 1,6-3,8% в год. </a:t>
            </a:r>
          </a:p>
          <a:p>
            <a:r>
              <a:rPr lang="ru-RU" sz="2400" dirty="0"/>
              <a:t>За 15 лет урожай </a:t>
            </a:r>
            <a:r>
              <a:rPr lang="ru-RU" sz="2400" dirty="0" err="1"/>
              <a:t>мискантуса</a:t>
            </a:r>
            <a:r>
              <a:rPr lang="ru-RU" sz="2400" dirty="0"/>
              <a:t> может увеличить содержание органических веществ в почве на 55%.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BE8D-8D3A-403D-A5C7-F36F9E39D8D7}" type="slidenum">
              <a:rPr lang="ru-RU" altLang="ru-RU" smtClean="0"/>
              <a:pPr/>
              <a:t>5</a:t>
            </a:fld>
            <a:endParaRPr lang="ru-RU" altLang="ru-RU"/>
          </a:p>
        </p:txBody>
      </p:sp>
      <p:pic>
        <p:nvPicPr>
          <p:cNvPr id="7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E5B35EEE-278D-47D6-BEA8-92C62E60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457201"/>
            <a:ext cx="648072" cy="64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4" name="Picture 2" descr="https://learningforward.org/wp-content/uploads/2012/08/school-based-coaches-plant-seeds-of-learn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25" y="1676400"/>
            <a:ext cx="4267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600" y="1676400"/>
            <a:ext cx="5029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Научные исследования демонстрируют положительное влияние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Мискантуса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 препятствие эрозии почвы,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восстановление плодородия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почв за счет естественного увеличения углерода и органических веществ в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почве.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средней глинистой почве, содержащей 1,5-2% органического вещества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почвы.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15 лет урожай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Мискантуса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может увеличить содержание органических веществ в почве на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55%.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B13882A6-74C1-4E4C-89D7-64BA39B4787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401786"/>
            <a:ext cx="109728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altLang="ru-RU" sz="2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Очищение</a:t>
            </a:r>
            <a:r>
              <a:rPr lang="ru-RU" alt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каналов и сточных вод</a:t>
            </a:r>
            <a:endParaRPr lang="ru-RU" altLang="ru-RU" sz="2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476" y="1114098"/>
            <a:ext cx="5002925" cy="5635956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Высадка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Мискантуса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по берегам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Черноземельской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оросительно-обводнительной системы позволит решить несколько проблем: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Заместить со временем камыш,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произрастающий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по берегам канала, борьба с которым стала серьезной проблемой.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Сократить засоление и минерализацию прибрежного грунта.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Закрепить грунт прибрежной полосы.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BE8D-8D3A-403D-A5C7-F36F9E39D8D7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6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E5B35EEE-278D-47D6-BEA8-92C62E60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90" y="409901"/>
            <a:ext cx="64807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29" y="1530327"/>
            <a:ext cx="483805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B13882A6-74C1-4E4C-89D7-64BA39B4787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370036"/>
            <a:ext cx="109728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Фиксация углеродного следа</a:t>
            </a:r>
            <a:endParaRPr lang="ru-RU" altLang="ru-RU" sz="2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143000"/>
            <a:ext cx="7772400" cy="52634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Накопление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углерода под землей работает как инструмент снижения выбросов парниковых газов, потому что он удаляет CO</a:t>
            </a:r>
            <a:r>
              <a:rPr lang="ru-RU" sz="16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из надземной циркуляции. Циркуляция над землей обусловлена фотосинтезом и сжиганием - во-первых, поля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мискантуса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поглощают СО</a:t>
            </a:r>
            <a:r>
              <a:rPr lang="ru-RU" sz="16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и ассимилируют его как углерод в своей ткани как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над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так и под землей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Мискантус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- одна из немногих культур в мире, которая достигает истинной нейтральности CO</a:t>
            </a:r>
            <a:r>
              <a:rPr lang="ru-RU" sz="16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при использовании в качестве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биотоплива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Для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маргинальных земель, ограниченных засухой (Волгоградская, Астраханская обл., Калмыкия), уровень CO</a:t>
            </a:r>
            <a:r>
              <a:rPr lang="ru-RU" sz="16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в атмосфере может быть потенциально снижен до 24 тонн на гектар в год, при этом экономия ископаемой энергии составляет 338 ГДж на гектар в год.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Следует отметить, что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лучшие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почвы для секвестрации - это те, которые изначально содержат мало углерода (малоплодородные, истощенные).</a:t>
            </a:r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BE8D-8D3A-403D-A5C7-F36F9E39D8D7}" type="slidenum">
              <a:rPr lang="ru-RU" altLang="ru-RU" smtClean="0"/>
              <a:pPr/>
              <a:t>7</a:t>
            </a:fld>
            <a:endParaRPr lang="ru-RU" altLang="ru-RU"/>
          </a:p>
        </p:txBody>
      </p:sp>
      <p:pic>
        <p:nvPicPr>
          <p:cNvPr id="11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E5B35EEE-278D-47D6-BEA8-92C62E60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54839"/>
            <a:ext cx="64807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Carbon footprint 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064">
            <a:off x="9488130" y="4582675"/>
            <a:ext cx="1826339" cy="142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kraine.web2ua.com/wp-content/uploads/2020/03/857607_jekonomist_prokommentiroval_obval_mirovyh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143000"/>
            <a:ext cx="2667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8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0"/>
            <a:ext cx="12192000" cy="6858000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0" y="2309455"/>
            <a:ext cx="11078464" cy="4476877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143000" y="582007"/>
            <a:ext cx="941039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rPr>
              <a:t>ПЕРСПЕКТИВНЫЙ ИСТОЧНИК ЦЕЛЛЮЛОЗЫ: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16526" y="1254980"/>
            <a:ext cx="2880917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latin typeface="Arial"/>
                <a:cs typeface="Arial"/>
              </a:rPr>
              <a:t>МИСКАНТУС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text 1"/>
          <p:cNvSpPr txBox="1"/>
          <p:nvPr/>
        </p:nvSpPr>
        <p:spPr>
          <a:xfrm>
            <a:off x="1844421" y="317728"/>
            <a:ext cx="7196963" cy="2933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  </a:t>
            </a:r>
            <a:r>
              <a:rPr sz="2200" b="1" spc="10" dirty="0">
                <a:solidFill>
                  <a:srgbClr val="4F6228"/>
                </a:solidFill>
                <a:latin typeface="Times New Roman"/>
                <a:cs typeface="Times New Roman"/>
              </a:rPr>
              <a:t>Альтернативное сельскохозяйственное сырье для ЦБП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81" name="text 1"/>
          <p:cNvSpPr txBox="1"/>
          <p:nvPr/>
        </p:nvSpPr>
        <p:spPr>
          <a:xfrm>
            <a:off x="1532255" y="1093088"/>
            <a:ext cx="9128735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40" spc="10" dirty="0">
                <a:solidFill>
                  <a:srgbClr val="212121"/>
                </a:solidFill>
                <a:latin typeface="Arial"/>
                <a:cs typeface="Arial"/>
              </a:rPr>
              <a:t>Разработка  новых источников сырья и технологий его переработки – общемировая тенденция.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2" name="text 1"/>
          <p:cNvSpPr txBox="1"/>
          <p:nvPr/>
        </p:nvSpPr>
        <p:spPr>
          <a:xfrm>
            <a:off x="1532255" y="1337182"/>
            <a:ext cx="9853016" cy="1906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Среди перспективных источников целлюлозы — </a:t>
            </a:r>
            <a:r>
              <a:rPr sz="1600" b="1" spc="10" dirty="0">
                <a:solidFill>
                  <a:srgbClr val="212121"/>
                </a:solidFill>
                <a:latin typeface="Arial"/>
                <a:cs typeface="Arial"/>
              </a:rPr>
              <a:t>Miscanthus x. Giganteus</a:t>
            </a: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 многолетнее травянистое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3" name="text 1"/>
          <p:cNvSpPr txBox="1"/>
          <p:nvPr/>
        </p:nvSpPr>
        <p:spPr>
          <a:xfrm>
            <a:off x="1075055" y="1581150"/>
            <a:ext cx="7754341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растение, которое хорошо адаптируется к условиям Российского Нечерноземья.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4" name="text 1"/>
          <p:cNvSpPr txBox="1"/>
          <p:nvPr/>
        </p:nvSpPr>
        <p:spPr>
          <a:xfrm>
            <a:off x="1532255" y="1901063"/>
            <a:ext cx="9141435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Урожайность сухой биомассы в климатических условиях Центральной России </a:t>
            </a:r>
            <a:r>
              <a:rPr sz="1600" b="1" spc="10" dirty="0">
                <a:solidFill>
                  <a:srgbClr val="212121"/>
                </a:solidFill>
                <a:latin typeface="Arial"/>
                <a:cs typeface="Arial"/>
              </a:rPr>
              <a:t>15 тонн на 1 Га</a:t>
            </a: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. 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2" y="196596"/>
            <a:ext cx="10479024" cy="512064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72720"/>
            <a:ext cx="1325880" cy="50291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210312"/>
            <a:ext cx="598932" cy="484632"/>
          </a:xfrm>
          <a:prstGeom prst="rect">
            <a:avLst/>
          </a:prstGeom>
        </p:spPr>
      </p:pic>
      <p:sp>
        <p:nvSpPr>
          <p:cNvPr id="85" name="text 1"/>
          <p:cNvSpPr txBox="1"/>
          <p:nvPr/>
        </p:nvSpPr>
        <p:spPr>
          <a:xfrm>
            <a:off x="6683375" y="2358610"/>
            <a:ext cx="4237071" cy="1432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latin typeface="Arial"/>
                <a:cs typeface="Arial"/>
              </a:rPr>
              <a:t>Накопление биомассы при производстве мискантуса в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6" name="text 1"/>
          <p:cNvSpPr txBox="1"/>
          <p:nvPr/>
        </p:nvSpPr>
        <p:spPr>
          <a:xfrm>
            <a:off x="6683375" y="2541778"/>
            <a:ext cx="3921703" cy="1429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b="1" spc="10" dirty="0">
                <a:latin typeface="Arial"/>
                <a:cs typeface="Arial"/>
              </a:rPr>
              <a:t>сравнении с основными древесными породами I 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7" name="text 1"/>
          <p:cNvSpPr txBox="1"/>
          <p:nvPr/>
        </p:nvSpPr>
        <p:spPr>
          <a:xfrm>
            <a:off x="6683375" y="2724658"/>
            <a:ext cx="1480261" cy="1429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/>
                <a:cs typeface="Arial"/>
              </a:rPr>
              <a:t>бонитета (тонн/Га):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8" name="object 1"/>
          <p:cNvSpPr/>
          <p:nvPr/>
        </p:nvSpPr>
        <p:spPr>
          <a:xfrm>
            <a:off x="6569710" y="3026943"/>
            <a:ext cx="707746" cy="266420"/>
          </a:xfrm>
          <a:custGeom>
            <a:avLst/>
            <a:gdLst/>
            <a:ahLst/>
            <a:cxnLst/>
            <a:rect l="l" t="t" r="r" b="b"/>
            <a:pathLst>
              <a:path w="707746" h="266420">
                <a:moveTo>
                  <a:pt x="0" y="266421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6421"/>
                </a:lnTo>
                <a:lnTo>
                  <a:pt x="0" y="26642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7277481" y="3026943"/>
            <a:ext cx="1255318" cy="266420"/>
          </a:xfrm>
          <a:custGeom>
            <a:avLst/>
            <a:gdLst/>
            <a:ahLst/>
            <a:cxnLst/>
            <a:rect l="l" t="t" r="r" b="b"/>
            <a:pathLst>
              <a:path w="1255318" h="266420">
                <a:moveTo>
                  <a:pt x="0" y="266421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6421"/>
                </a:lnTo>
                <a:lnTo>
                  <a:pt x="0" y="26642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532749" y="3026943"/>
            <a:ext cx="765810" cy="266420"/>
          </a:xfrm>
          <a:custGeom>
            <a:avLst/>
            <a:gdLst/>
            <a:ahLst/>
            <a:cxnLst/>
            <a:rect l="l" t="t" r="r" b="b"/>
            <a:pathLst>
              <a:path w="765810" h="266420">
                <a:moveTo>
                  <a:pt x="0" y="266421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6421"/>
                </a:lnTo>
                <a:lnTo>
                  <a:pt x="0" y="26642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9" name="object 4"/>
          <p:cNvSpPr/>
          <p:nvPr/>
        </p:nvSpPr>
        <p:spPr>
          <a:xfrm>
            <a:off x="9298559" y="3026943"/>
            <a:ext cx="975029" cy="266420"/>
          </a:xfrm>
          <a:custGeom>
            <a:avLst/>
            <a:gdLst/>
            <a:ahLst/>
            <a:cxnLst/>
            <a:rect l="l" t="t" r="r" b="b"/>
            <a:pathLst>
              <a:path w="975029" h="266420">
                <a:moveTo>
                  <a:pt x="0" y="266421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6421"/>
                </a:lnTo>
                <a:lnTo>
                  <a:pt x="0" y="26642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0" name="object 5"/>
          <p:cNvSpPr/>
          <p:nvPr/>
        </p:nvSpPr>
        <p:spPr>
          <a:xfrm>
            <a:off x="10273665" y="3026943"/>
            <a:ext cx="913968" cy="266420"/>
          </a:xfrm>
          <a:custGeom>
            <a:avLst/>
            <a:gdLst/>
            <a:ahLst/>
            <a:cxnLst/>
            <a:rect l="l" t="t" r="r" b="b"/>
            <a:pathLst>
              <a:path w="913968" h="266420">
                <a:moveTo>
                  <a:pt x="0" y="266421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6421"/>
                </a:lnTo>
                <a:lnTo>
                  <a:pt x="0" y="26642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1" name="object 6"/>
          <p:cNvSpPr/>
          <p:nvPr/>
        </p:nvSpPr>
        <p:spPr>
          <a:xfrm>
            <a:off x="6569710" y="3293402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2" name="object 7"/>
          <p:cNvSpPr/>
          <p:nvPr/>
        </p:nvSpPr>
        <p:spPr>
          <a:xfrm>
            <a:off x="7277481" y="3293402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532749" y="3293402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298559" y="3293402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273665" y="3293402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569710" y="3554514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277481" y="3554514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532749" y="3554514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298559" y="3554514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0273665" y="3554514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569710" y="3815626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277481" y="3815626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8532749" y="3815626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298559" y="3815626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0273665" y="3815626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569710" y="4076611"/>
            <a:ext cx="707746" cy="261073"/>
          </a:xfrm>
          <a:custGeom>
            <a:avLst/>
            <a:gdLst/>
            <a:ahLst/>
            <a:cxnLst/>
            <a:rect l="l" t="t" r="r" b="b"/>
            <a:pathLst>
              <a:path w="707746" h="261073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277481" y="4076611"/>
            <a:ext cx="1255318" cy="261073"/>
          </a:xfrm>
          <a:custGeom>
            <a:avLst/>
            <a:gdLst/>
            <a:ahLst/>
            <a:cxnLst/>
            <a:rect l="l" t="t" r="r" b="b"/>
            <a:pathLst>
              <a:path w="1255318" h="261073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532749" y="4076611"/>
            <a:ext cx="765810" cy="261073"/>
          </a:xfrm>
          <a:custGeom>
            <a:avLst/>
            <a:gdLst/>
            <a:ahLst/>
            <a:cxnLst/>
            <a:rect l="l" t="t" r="r" b="b"/>
            <a:pathLst>
              <a:path w="765810" h="261073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9298559" y="4076611"/>
            <a:ext cx="975029" cy="261073"/>
          </a:xfrm>
          <a:custGeom>
            <a:avLst/>
            <a:gdLst/>
            <a:ahLst/>
            <a:cxnLst/>
            <a:rect l="l" t="t" r="r" b="b"/>
            <a:pathLst>
              <a:path w="975029" h="261073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10273665" y="4076611"/>
            <a:ext cx="913968" cy="261073"/>
          </a:xfrm>
          <a:custGeom>
            <a:avLst/>
            <a:gdLst/>
            <a:ahLst/>
            <a:cxnLst/>
            <a:rect l="l" t="t" r="r" b="b"/>
            <a:pathLst>
              <a:path w="913968" h="261073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569710" y="4337723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277481" y="4337723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532749" y="4337723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9298559" y="4337723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0273665" y="4337723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569710" y="4598835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277481" y="4598835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8532749" y="4598835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9298559" y="4598835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0273665" y="4598835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569710" y="4859947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277481" y="4859947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8532749" y="4859947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9298559" y="4859947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10273665" y="4859947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569710" y="5120932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277481" y="5120932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8532749" y="5120932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9298559" y="5120932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0273665" y="5120932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6569710" y="5382069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277481" y="5382069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8532749" y="5382069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9298559" y="5382069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0273665" y="5382069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6569710" y="5643156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277481" y="5643156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8532749" y="5643156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9298559" y="5643156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10273665" y="5643156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6569710" y="5904230"/>
            <a:ext cx="707746" cy="261074"/>
          </a:xfrm>
          <a:custGeom>
            <a:avLst/>
            <a:gdLst/>
            <a:ahLst/>
            <a:cxnLst/>
            <a:rect l="l" t="t" r="r" b="b"/>
            <a:pathLst>
              <a:path w="707746" h="261074">
                <a:moveTo>
                  <a:pt x="0" y="261074"/>
                </a:moveTo>
                <a:lnTo>
                  <a:pt x="0" y="0"/>
                </a:lnTo>
                <a:lnTo>
                  <a:pt x="707746" y="0"/>
                </a:lnTo>
                <a:lnTo>
                  <a:pt x="707746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277481" y="5904230"/>
            <a:ext cx="1255318" cy="261074"/>
          </a:xfrm>
          <a:custGeom>
            <a:avLst/>
            <a:gdLst/>
            <a:ahLst/>
            <a:cxnLst/>
            <a:rect l="l" t="t" r="r" b="b"/>
            <a:pathLst>
              <a:path w="1255318" h="261074">
                <a:moveTo>
                  <a:pt x="0" y="261074"/>
                </a:moveTo>
                <a:lnTo>
                  <a:pt x="0" y="0"/>
                </a:lnTo>
                <a:lnTo>
                  <a:pt x="1255319" y="0"/>
                </a:lnTo>
                <a:lnTo>
                  <a:pt x="125531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532749" y="5904230"/>
            <a:ext cx="765810" cy="261074"/>
          </a:xfrm>
          <a:custGeom>
            <a:avLst/>
            <a:gdLst/>
            <a:ahLst/>
            <a:cxnLst/>
            <a:rect l="l" t="t" r="r" b="b"/>
            <a:pathLst>
              <a:path w="765810" h="261074">
                <a:moveTo>
                  <a:pt x="0" y="261074"/>
                </a:moveTo>
                <a:lnTo>
                  <a:pt x="0" y="0"/>
                </a:lnTo>
                <a:lnTo>
                  <a:pt x="765810" y="0"/>
                </a:lnTo>
                <a:lnTo>
                  <a:pt x="765810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9298559" y="5904230"/>
            <a:ext cx="975029" cy="261074"/>
          </a:xfrm>
          <a:custGeom>
            <a:avLst/>
            <a:gdLst/>
            <a:ahLst/>
            <a:cxnLst/>
            <a:rect l="l" t="t" r="r" b="b"/>
            <a:pathLst>
              <a:path w="975029" h="261074">
                <a:moveTo>
                  <a:pt x="0" y="261074"/>
                </a:moveTo>
                <a:lnTo>
                  <a:pt x="0" y="0"/>
                </a:lnTo>
                <a:lnTo>
                  <a:pt x="975029" y="0"/>
                </a:lnTo>
                <a:lnTo>
                  <a:pt x="975029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10273665" y="5904230"/>
            <a:ext cx="913968" cy="261074"/>
          </a:xfrm>
          <a:custGeom>
            <a:avLst/>
            <a:gdLst/>
            <a:ahLst/>
            <a:cxnLst/>
            <a:rect l="l" t="t" r="r" b="b"/>
            <a:pathLst>
              <a:path w="913968" h="261074">
                <a:moveTo>
                  <a:pt x="0" y="261074"/>
                </a:moveTo>
                <a:lnTo>
                  <a:pt x="0" y="0"/>
                </a:lnTo>
                <a:lnTo>
                  <a:pt x="913968" y="0"/>
                </a:lnTo>
                <a:lnTo>
                  <a:pt x="913968" y="261074"/>
                </a:lnTo>
                <a:lnTo>
                  <a:pt x="0" y="261074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271131" y="3014345"/>
            <a:ext cx="12700" cy="3163659"/>
          </a:xfrm>
          <a:custGeom>
            <a:avLst/>
            <a:gdLst/>
            <a:ahLst/>
            <a:cxnLst/>
            <a:rect l="l" t="t" r="r" b="b"/>
            <a:pathLst>
              <a:path w="12700" h="3163659">
                <a:moveTo>
                  <a:pt x="6350" y="6350"/>
                </a:moveTo>
                <a:lnTo>
                  <a:pt x="6350" y="31573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8526399" y="3014345"/>
            <a:ext cx="12700" cy="3163659"/>
          </a:xfrm>
          <a:custGeom>
            <a:avLst/>
            <a:gdLst/>
            <a:ahLst/>
            <a:cxnLst/>
            <a:rect l="l" t="t" r="r" b="b"/>
            <a:pathLst>
              <a:path w="12700" h="3163659">
                <a:moveTo>
                  <a:pt x="6350" y="6350"/>
                </a:moveTo>
                <a:lnTo>
                  <a:pt x="6350" y="31573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9292209" y="3014345"/>
            <a:ext cx="12700" cy="3163659"/>
          </a:xfrm>
          <a:custGeom>
            <a:avLst/>
            <a:gdLst/>
            <a:ahLst/>
            <a:cxnLst/>
            <a:rect l="l" t="t" r="r" b="b"/>
            <a:pathLst>
              <a:path w="12700" h="3163659">
                <a:moveTo>
                  <a:pt x="6350" y="6350"/>
                </a:moveTo>
                <a:lnTo>
                  <a:pt x="6350" y="31573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10267315" y="3014345"/>
            <a:ext cx="12700" cy="3163659"/>
          </a:xfrm>
          <a:custGeom>
            <a:avLst/>
            <a:gdLst/>
            <a:ahLst/>
            <a:cxnLst/>
            <a:rect l="l" t="t" r="r" b="b"/>
            <a:pathLst>
              <a:path w="12700" h="3163659">
                <a:moveTo>
                  <a:pt x="6350" y="6350"/>
                </a:moveTo>
                <a:lnTo>
                  <a:pt x="6350" y="31573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6544310" y="3274314"/>
            <a:ext cx="4668647" cy="38100"/>
          </a:xfrm>
          <a:custGeom>
            <a:avLst/>
            <a:gdLst/>
            <a:ahLst/>
            <a:cxnLst/>
            <a:rect l="l" t="t" r="r" b="b"/>
            <a:pathLst>
              <a:path w="4668647" h="38100">
                <a:moveTo>
                  <a:pt x="19050" y="19050"/>
                </a:moveTo>
                <a:lnTo>
                  <a:pt x="4649597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6557010" y="3548126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6557010" y="3809238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6557010" y="4070350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6557010" y="4331335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6557010" y="4592447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6557010" y="4853559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6557010" y="5114671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6557010" y="5375656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6557010" y="5636793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6557010" y="5897880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6563360" y="3014345"/>
            <a:ext cx="12700" cy="3163659"/>
          </a:xfrm>
          <a:custGeom>
            <a:avLst/>
            <a:gdLst/>
            <a:ahLst/>
            <a:cxnLst/>
            <a:rect l="l" t="t" r="r" b="b"/>
            <a:pathLst>
              <a:path w="12700" h="3163659">
                <a:moveTo>
                  <a:pt x="6350" y="6350"/>
                </a:moveTo>
                <a:lnTo>
                  <a:pt x="6350" y="31573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1181207" y="3014345"/>
            <a:ext cx="12700" cy="3163659"/>
          </a:xfrm>
          <a:custGeom>
            <a:avLst/>
            <a:gdLst/>
            <a:ahLst/>
            <a:cxnLst/>
            <a:rect l="l" t="t" r="r" b="b"/>
            <a:pathLst>
              <a:path w="12700" h="3163659">
                <a:moveTo>
                  <a:pt x="6350" y="6350"/>
                </a:moveTo>
                <a:lnTo>
                  <a:pt x="6350" y="31573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557010" y="3020695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557010" y="6158954"/>
            <a:ext cx="4643247" cy="12700"/>
          </a:xfrm>
          <a:custGeom>
            <a:avLst/>
            <a:gdLst/>
            <a:ahLst/>
            <a:cxnLst/>
            <a:rect l="l" t="t" r="r" b="b"/>
            <a:pathLst>
              <a:path w="4643247" h="12700">
                <a:moveTo>
                  <a:pt x="6350" y="6350"/>
                </a:moveTo>
                <a:lnTo>
                  <a:pt x="4636897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3" name="text 1"/>
          <p:cNvSpPr txBox="1"/>
          <p:nvPr/>
        </p:nvSpPr>
        <p:spPr>
          <a:xfrm>
            <a:off x="6777101" y="3048507"/>
            <a:ext cx="351130" cy="2346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4" name="text 1"/>
          <p:cNvSpPr txBox="1"/>
          <p:nvPr/>
        </p:nvSpPr>
        <p:spPr>
          <a:xfrm>
            <a:off x="7434326" y="3048507"/>
            <a:ext cx="1044804" cy="2346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Мискантус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5" name="text 1"/>
          <p:cNvSpPr txBox="1"/>
          <p:nvPr/>
        </p:nvSpPr>
        <p:spPr>
          <a:xfrm>
            <a:off x="8659495" y="3048507"/>
            <a:ext cx="661263" cy="2346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Сосна 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9481185" y="3048507"/>
            <a:ext cx="712063" cy="2346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Береза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10458831" y="3048507"/>
            <a:ext cx="648310" cy="2346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Осина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8" name="text 1"/>
          <p:cNvSpPr txBox="1"/>
          <p:nvPr/>
        </p:nvSpPr>
        <p:spPr>
          <a:xfrm>
            <a:off x="6881241" y="3325240"/>
            <a:ext cx="1383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9" name="text 1"/>
          <p:cNvSpPr txBox="1"/>
          <p:nvPr/>
        </p:nvSpPr>
        <p:spPr>
          <a:xfrm>
            <a:off x="7817866" y="3325240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35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0" name="text 1"/>
          <p:cNvSpPr txBox="1"/>
          <p:nvPr/>
        </p:nvSpPr>
        <p:spPr>
          <a:xfrm>
            <a:off x="8891016" y="3325240"/>
            <a:ext cx="10276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-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1" name="text 1"/>
          <p:cNvSpPr txBox="1"/>
          <p:nvPr/>
        </p:nvSpPr>
        <p:spPr>
          <a:xfrm>
            <a:off x="9760966" y="3325240"/>
            <a:ext cx="10276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-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2" name="text 1"/>
          <p:cNvSpPr txBox="1"/>
          <p:nvPr/>
        </p:nvSpPr>
        <p:spPr>
          <a:xfrm>
            <a:off x="10705084" y="3325240"/>
            <a:ext cx="102896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-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3" name="text 1"/>
          <p:cNvSpPr txBox="1"/>
          <p:nvPr/>
        </p:nvSpPr>
        <p:spPr>
          <a:xfrm>
            <a:off x="6835393" y="3586319"/>
            <a:ext cx="227316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4" name="text 1"/>
          <p:cNvSpPr txBox="1"/>
          <p:nvPr/>
        </p:nvSpPr>
        <p:spPr>
          <a:xfrm>
            <a:off x="7817866" y="3586319"/>
            <a:ext cx="227316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85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5" name="text 1"/>
          <p:cNvSpPr txBox="1"/>
          <p:nvPr/>
        </p:nvSpPr>
        <p:spPr>
          <a:xfrm>
            <a:off x="8891016" y="3586319"/>
            <a:ext cx="102857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-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6" name="text 1"/>
          <p:cNvSpPr txBox="1"/>
          <p:nvPr/>
        </p:nvSpPr>
        <p:spPr>
          <a:xfrm>
            <a:off x="9700006" y="3586319"/>
            <a:ext cx="227317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7" name="text 1"/>
          <p:cNvSpPr txBox="1"/>
          <p:nvPr/>
        </p:nvSpPr>
        <p:spPr>
          <a:xfrm>
            <a:off x="10644251" y="3586319"/>
            <a:ext cx="227316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8" name="text 1"/>
          <p:cNvSpPr txBox="1"/>
          <p:nvPr/>
        </p:nvSpPr>
        <p:spPr>
          <a:xfrm>
            <a:off x="6835393" y="3847465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9" name="text 1"/>
          <p:cNvSpPr txBox="1"/>
          <p:nvPr/>
        </p:nvSpPr>
        <p:spPr>
          <a:xfrm>
            <a:off x="7772018" y="3847465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185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0" name="text 1"/>
          <p:cNvSpPr txBox="1"/>
          <p:nvPr/>
        </p:nvSpPr>
        <p:spPr>
          <a:xfrm>
            <a:off x="8827516" y="3847465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56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1" name="text 1"/>
          <p:cNvSpPr txBox="1"/>
          <p:nvPr/>
        </p:nvSpPr>
        <p:spPr>
          <a:xfrm>
            <a:off x="9700006" y="3847465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68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2" name="text 1"/>
          <p:cNvSpPr txBox="1"/>
          <p:nvPr/>
        </p:nvSpPr>
        <p:spPr>
          <a:xfrm>
            <a:off x="10644251" y="3847465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54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3" name="text 1"/>
          <p:cNvSpPr txBox="1"/>
          <p:nvPr/>
        </p:nvSpPr>
        <p:spPr>
          <a:xfrm>
            <a:off x="6835393" y="4108831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4" name="text 1"/>
          <p:cNvSpPr txBox="1"/>
          <p:nvPr/>
        </p:nvSpPr>
        <p:spPr>
          <a:xfrm>
            <a:off x="7772018" y="4108831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270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5" name="text 1"/>
          <p:cNvSpPr txBox="1"/>
          <p:nvPr/>
        </p:nvSpPr>
        <p:spPr>
          <a:xfrm>
            <a:off x="8784209" y="4108831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112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6" name="text 1"/>
          <p:cNvSpPr txBox="1"/>
          <p:nvPr/>
        </p:nvSpPr>
        <p:spPr>
          <a:xfrm>
            <a:off x="9654159" y="4108831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112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7" name="text 1"/>
          <p:cNvSpPr txBox="1"/>
          <p:nvPr/>
        </p:nvSpPr>
        <p:spPr>
          <a:xfrm>
            <a:off x="10644251" y="4108831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84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8" name="text 1"/>
          <p:cNvSpPr txBox="1"/>
          <p:nvPr/>
        </p:nvSpPr>
        <p:spPr>
          <a:xfrm>
            <a:off x="6835393" y="4397375"/>
            <a:ext cx="21673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40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9" name="text 1"/>
          <p:cNvSpPr txBox="1"/>
          <p:nvPr/>
        </p:nvSpPr>
        <p:spPr>
          <a:xfrm>
            <a:off x="7772018" y="4397375"/>
            <a:ext cx="30563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370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0" name="text 1"/>
          <p:cNvSpPr txBox="1"/>
          <p:nvPr/>
        </p:nvSpPr>
        <p:spPr>
          <a:xfrm>
            <a:off x="8784209" y="4397375"/>
            <a:ext cx="30563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170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1" name="text 1"/>
          <p:cNvSpPr txBox="1"/>
          <p:nvPr/>
        </p:nvSpPr>
        <p:spPr>
          <a:xfrm>
            <a:off x="9654159" y="4397375"/>
            <a:ext cx="30563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152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2" name="text 1"/>
          <p:cNvSpPr txBox="1"/>
          <p:nvPr/>
        </p:nvSpPr>
        <p:spPr>
          <a:xfrm>
            <a:off x="10598531" y="4397375"/>
            <a:ext cx="305638" cy="177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116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3" name="text 1"/>
          <p:cNvSpPr txBox="1"/>
          <p:nvPr/>
        </p:nvSpPr>
        <p:spPr>
          <a:xfrm>
            <a:off x="6835393" y="4631182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4" name="text 1"/>
          <p:cNvSpPr txBox="1"/>
          <p:nvPr/>
        </p:nvSpPr>
        <p:spPr>
          <a:xfrm>
            <a:off x="7772018" y="4631182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455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5" name="text 1"/>
          <p:cNvSpPr txBox="1"/>
          <p:nvPr/>
        </p:nvSpPr>
        <p:spPr>
          <a:xfrm>
            <a:off x="8784209" y="4631182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224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6" name="text 1"/>
          <p:cNvSpPr txBox="1"/>
          <p:nvPr/>
        </p:nvSpPr>
        <p:spPr>
          <a:xfrm>
            <a:off x="9654159" y="4631182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187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7" name="text 1"/>
          <p:cNvSpPr txBox="1"/>
          <p:nvPr/>
        </p:nvSpPr>
        <p:spPr>
          <a:xfrm>
            <a:off x="10598531" y="4631182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148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8" name="text 1"/>
          <p:cNvSpPr txBox="1"/>
          <p:nvPr/>
        </p:nvSpPr>
        <p:spPr>
          <a:xfrm>
            <a:off x="6835393" y="4892421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60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9" name="text 1"/>
          <p:cNvSpPr txBox="1"/>
          <p:nvPr/>
        </p:nvSpPr>
        <p:spPr>
          <a:xfrm>
            <a:off x="7772018" y="4892421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555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0" name="text 1"/>
          <p:cNvSpPr txBox="1"/>
          <p:nvPr/>
        </p:nvSpPr>
        <p:spPr>
          <a:xfrm>
            <a:off x="8784209" y="4892421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269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1" name="text 1"/>
          <p:cNvSpPr txBox="1"/>
          <p:nvPr/>
        </p:nvSpPr>
        <p:spPr>
          <a:xfrm>
            <a:off x="9654159" y="4892421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215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2" name="text 1"/>
          <p:cNvSpPr txBox="1"/>
          <p:nvPr/>
        </p:nvSpPr>
        <p:spPr>
          <a:xfrm>
            <a:off x="10598531" y="4892421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175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3" name="text 1"/>
          <p:cNvSpPr txBox="1"/>
          <p:nvPr/>
        </p:nvSpPr>
        <p:spPr>
          <a:xfrm>
            <a:off x="6835393" y="5153406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70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4" name="text 1"/>
          <p:cNvSpPr txBox="1"/>
          <p:nvPr/>
        </p:nvSpPr>
        <p:spPr>
          <a:xfrm>
            <a:off x="7772018" y="515340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640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5" name="text 1"/>
          <p:cNvSpPr txBox="1"/>
          <p:nvPr/>
        </p:nvSpPr>
        <p:spPr>
          <a:xfrm>
            <a:off x="8784209" y="515340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308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6" name="text 1"/>
          <p:cNvSpPr txBox="1"/>
          <p:nvPr/>
        </p:nvSpPr>
        <p:spPr>
          <a:xfrm>
            <a:off x="9654159" y="515340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239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7" name="text 1"/>
          <p:cNvSpPr txBox="1"/>
          <p:nvPr/>
        </p:nvSpPr>
        <p:spPr>
          <a:xfrm>
            <a:off x="10598531" y="515340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196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8" name="text 1"/>
          <p:cNvSpPr txBox="1"/>
          <p:nvPr/>
        </p:nvSpPr>
        <p:spPr>
          <a:xfrm>
            <a:off x="6835393" y="5414645"/>
            <a:ext cx="2272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80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9" name="text 1"/>
          <p:cNvSpPr txBox="1"/>
          <p:nvPr/>
        </p:nvSpPr>
        <p:spPr>
          <a:xfrm>
            <a:off x="7772018" y="5414645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740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0" name="text 1"/>
          <p:cNvSpPr txBox="1"/>
          <p:nvPr/>
        </p:nvSpPr>
        <p:spPr>
          <a:xfrm>
            <a:off x="8784209" y="5414645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340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1" name="text 1"/>
          <p:cNvSpPr txBox="1"/>
          <p:nvPr/>
        </p:nvSpPr>
        <p:spPr>
          <a:xfrm>
            <a:off x="9654159" y="5414645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259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2" name="text 1"/>
          <p:cNvSpPr txBox="1"/>
          <p:nvPr/>
        </p:nvSpPr>
        <p:spPr>
          <a:xfrm>
            <a:off x="10598531" y="5414645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212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3" name="text 1"/>
          <p:cNvSpPr txBox="1"/>
          <p:nvPr/>
        </p:nvSpPr>
        <p:spPr>
          <a:xfrm>
            <a:off x="6835393" y="5675723"/>
            <a:ext cx="227316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90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4" name="text 1"/>
          <p:cNvSpPr txBox="1"/>
          <p:nvPr/>
        </p:nvSpPr>
        <p:spPr>
          <a:xfrm>
            <a:off x="7772018" y="5675723"/>
            <a:ext cx="316216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825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5" name="text 1"/>
          <p:cNvSpPr txBox="1"/>
          <p:nvPr/>
        </p:nvSpPr>
        <p:spPr>
          <a:xfrm>
            <a:off x="8784209" y="5675723"/>
            <a:ext cx="316216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368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6" name="text 1"/>
          <p:cNvSpPr txBox="1"/>
          <p:nvPr/>
        </p:nvSpPr>
        <p:spPr>
          <a:xfrm>
            <a:off x="9654159" y="5675723"/>
            <a:ext cx="316216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275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7" name="text 1"/>
          <p:cNvSpPr txBox="1"/>
          <p:nvPr/>
        </p:nvSpPr>
        <p:spPr>
          <a:xfrm>
            <a:off x="10598531" y="5675723"/>
            <a:ext cx="316217" cy="2057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libri"/>
                <a:cs typeface="Calibri"/>
              </a:rPr>
              <a:t>223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8" name="text 1"/>
          <p:cNvSpPr txBox="1"/>
          <p:nvPr/>
        </p:nvSpPr>
        <p:spPr>
          <a:xfrm>
            <a:off x="6792341" y="593699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9" name="text 1"/>
          <p:cNvSpPr txBox="1"/>
          <p:nvPr/>
        </p:nvSpPr>
        <p:spPr>
          <a:xfrm>
            <a:off x="7772018" y="593699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Calibri"/>
                <a:cs typeface="Calibri"/>
              </a:rPr>
              <a:t>925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0" name="text 1"/>
          <p:cNvSpPr txBox="1"/>
          <p:nvPr/>
        </p:nvSpPr>
        <p:spPr>
          <a:xfrm>
            <a:off x="8784209" y="593699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Calibri"/>
                <a:cs typeface="Calibri"/>
              </a:rPr>
              <a:t>392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1" name="text 1"/>
          <p:cNvSpPr txBox="1"/>
          <p:nvPr/>
        </p:nvSpPr>
        <p:spPr>
          <a:xfrm>
            <a:off x="9654159" y="593699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Calibri"/>
                <a:cs typeface="Calibri"/>
              </a:rPr>
              <a:t>287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2" name="text 1"/>
          <p:cNvSpPr txBox="1"/>
          <p:nvPr/>
        </p:nvSpPr>
        <p:spPr>
          <a:xfrm>
            <a:off x="10598531" y="5936996"/>
            <a:ext cx="316129" cy="205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Calibri"/>
                <a:cs typeface="Calibri"/>
              </a:rPr>
              <a:t>229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3" name="text 1"/>
          <p:cNvSpPr txBox="1"/>
          <p:nvPr/>
        </p:nvSpPr>
        <p:spPr>
          <a:xfrm>
            <a:off x="1532255" y="2686050"/>
            <a:ext cx="4580026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Выращивание Miscanthus Giganteus имеет свои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4" name="text 1"/>
          <p:cNvSpPr txBox="1"/>
          <p:nvPr/>
        </p:nvSpPr>
        <p:spPr>
          <a:xfrm>
            <a:off x="1075055" y="2929763"/>
            <a:ext cx="248028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преимущества, такие как: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5" name="text 1"/>
          <p:cNvSpPr txBox="1"/>
          <p:nvPr/>
        </p:nvSpPr>
        <p:spPr>
          <a:xfrm>
            <a:off x="1075055" y="3173983"/>
            <a:ext cx="5048605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Wingdings"/>
                <a:cs typeface="Wingdings"/>
              </a:rPr>
              <a:t></a:t>
            </a: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Использование скудных сельскохозяйственных 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6" name="text 1"/>
          <p:cNvSpPr txBox="1"/>
          <p:nvPr/>
        </p:nvSpPr>
        <p:spPr>
          <a:xfrm>
            <a:off x="1417955" y="3417824"/>
            <a:ext cx="4529327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практически не применимых для выращивания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7" name="text 1"/>
          <p:cNvSpPr txBox="1"/>
          <p:nvPr/>
        </p:nvSpPr>
        <p:spPr>
          <a:xfrm>
            <a:off x="1417955" y="3661664"/>
            <a:ext cx="198498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других культур почв;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8" name="text 1"/>
          <p:cNvSpPr txBox="1"/>
          <p:nvPr/>
        </p:nvSpPr>
        <p:spPr>
          <a:xfrm>
            <a:off x="1075055" y="3905470"/>
            <a:ext cx="4680467" cy="1908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Wingdings"/>
                <a:cs typeface="Wingdings"/>
              </a:rPr>
              <a:t></a:t>
            </a: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Не распространяется за пределы плантации,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9" name="text 1"/>
          <p:cNvSpPr txBox="1"/>
          <p:nvPr/>
        </p:nvSpPr>
        <p:spPr>
          <a:xfrm>
            <a:off x="1417955" y="4149725"/>
            <a:ext cx="272666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семенами не размножается;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0" name="text 1"/>
          <p:cNvSpPr txBox="1"/>
          <p:nvPr/>
        </p:nvSpPr>
        <p:spPr>
          <a:xfrm>
            <a:off x="1075055" y="4393438"/>
            <a:ext cx="4265066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Wingdings"/>
                <a:cs typeface="Wingdings"/>
              </a:rPr>
              <a:t></a:t>
            </a: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Способствует предотвращению эрозии 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1" name="text 1"/>
          <p:cNvSpPr txBox="1"/>
          <p:nvPr/>
        </p:nvSpPr>
        <p:spPr>
          <a:xfrm>
            <a:off x="1417955" y="4637278"/>
            <a:ext cx="268856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улучшению структуры почв;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2" name="text 1"/>
          <p:cNvSpPr txBox="1"/>
          <p:nvPr/>
        </p:nvSpPr>
        <p:spPr>
          <a:xfrm>
            <a:off x="1075055" y="4881499"/>
            <a:ext cx="4644643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Wingdings"/>
                <a:cs typeface="Wingdings"/>
              </a:rPr>
              <a:t></a:t>
            </a: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Характеризуется повышенным поглощением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3" name="text 1"/>
          <p:cNvSpPr txBox="1"/>
          <p:nvPr/>
        </p:nvSpPr>
        <p:spPr>
          <a:xfrm>
            <a:off x="1417955" y="5125339"/>
            <a:ext cx="309496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углекислого газа из атмосферы;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4" name="text 1"/>
          <p:cNvSpPr txBox="1"/>
          <p:nvPr/>
        </p:nvSpPr>
        <p:spPr>
          <a:xfrm>
            <a:off x="1075055" y="5369179"/>
            <a:ext cx="4984597" cy="1906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Wingdings"/>
                <a:cs typeface="Wingdings"/>
              </a:rPr>
              <a:t></a:t>
            </a: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Имеет высокое содержание целлюлозы и может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5" name="text 1"/>
          <p:cNvSpPr txBox="1"/>
          <p:nvPr/>
        </p:nvSpPr>
        <p:spPr>
          <a:xfrm>
            <a:off x="1417955" y="5613049"/>
            <a:ext cx="4877704" cy="1908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успешно перерабатываться с высоким выходом на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6" name="text 1"/>
          <p:cNvSpPr txBox="1"/>
          <p:nvPr/>
        </p:nvSpPr>
        <p:spPr>
          <a:xfrm>
            <a:off x="1417955" y="5857176"/>
            <a:ext cx="2589504" cy="190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картон и бумажную массу. 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Words>4170</Words>
  <Application>Microsoft Office PowerPoint</Application>
  <PresentationFormat>Широкоэкранный</PresentationFormat>
  <Paragraphs>1276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 Unicode MS</vt:lpstr>
      <vt:lpstr>Arial</vt:lpstr>
      <vt:lpstr>Calibri</vt:lpstr>
      <vt:lpstr>Times New Roman</vt:lpstr>
      <vt:lpstr>Trebuchet MS</vt:lpstr>
      <vt:lpstr>Verdana</vt:lpstr>
      <vt:lpstr>Wingdings</vt:lpstr>
      <vt:lpstr>Wingdings 3</vt:lpstr>
      <vt:lpstr>Аспект</vt:lpstr>
      <vt:lpstr>Презентация PowerPoint</vt:lpstr>
      <vt:lpstr>Работа с Мискантусом на территории Республики Калмыкия и Приморского края</vt:lpstr>
      <vt:lpstr>Возможности Мискантуса для республики</vt:lpstr>
      <vt:lpstr> Борьба с опустыниванием</vt:lpstr>
      <vt:lpstr>  Улучшение плодородия почвы</vt:lpstr>
      <vt:lpstr>                                    Очищение каналов и сточных вод</vt:lpstr>
      <vt:lpstr>  Фиксация углеродного следа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Элина</cp:lastModifiedBy>
  <cp:revision>37</cp:revision>
  <dcterms:created xsi:type="dcterms:W3CDTF">2019-11-12T06:35:52Z</dcterms:created>
  <dcterms:modified xsi:type="dcterms:W3CDTF">2020-07-12T19:21:54Z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2019-11-12T00:00:00Z</vt:filetime>
  </property>
  <property fmtid="{D5CDD505-2E9C-101B-9397-08002B2CF9AE}" pid="3" name="LastSaved">
    <vt:filetime>2019-11-12T00:00:00Z</vt:filetime>
  </property>
</Properties>
</file>