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media/image43.jpg" ContentType="image/jpg"/>
  <Override PartName="/ppt/tags/tag2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22" r:id="rId1"/>
    <p:sldMasterId id="2147485148" r:id="rId2"/>
  </p:sldMasterIdLst>
  <p:notesMasterIdLst>
    <p:notesMasterId r:id="rId36"/>
  </p:notesMasterIdLst>
  <p:sldIdLst>
    <p:sldId id="635" r:id="rId3"/>
    <p:sldId id="461" r:id="rId4"/>
    <p:sldId id="462" r:id="rId5"/>
    <p:sldId id="450" r:id="rId6"/>
    <p:sldId id="604" r:id="rId7"/>
    <p:sldId id="467" r:id="rId8"/>
    <p:sldId id="602" r:id="rId9"/>
    <p:sldId id="603" r:id="rId10"/>
    <p:sldId id="566" r:id="rId11"/>
    <p:sldId id="621" r:id="rId12"/>
    <p:sldId id="595" r:id="rId13"/>
    <p:sldId id="634" r:id="rId14"/>
    <p:sldId id="636" r:id="rId15"/>
    <p:sldId id="632" r:id="rId16"/>
    <p:sldId id="313" r:id="rId17"/>
    <p:sldId id="633" r:id="rId18"/>
    <p:sldId id="540" r:id="rId19"/>
    <p:sldId id="622" r:id="rId20"/>
    <p:sldId id="579" r:id="rId21"/>
    <p:sldId id="306" r:id="rId22"/>
    <p:sldId id="472" r:id="rId23"/>
    <p:sldId id="628" r:id="rId24"/>
    <p:sldId id="549" r:id="rId25"/>
    <p:sldId id="623" r:id="rId26"/>
    <p:sldId id="624" r:id="rId27"/>
    <p:sldId id="625" r:id="rId28"/>
    <p:sldId id="626" r:id="rId29"/>
    <p:sldId id="627" r:id="rId30"/>
    <p:sldId id="551" r:id="rId31"/>
    <p:sldId id="629" r:id="rId32"/>
    <p:sldId id="630" r:id="rId33"/>
    <p:sldId id="631" r:id="rId34"/>
    <p:sldId id="525" r:id="rId35"/>
  </p:sldIdLst>
  <p:sldSz cx="12192000" cy="6858000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4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29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44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59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40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2888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036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184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зимина Анастасия Александровна" initials="ААА" lastIdx="2" clrIdx="0">
    <p:extLst>
      <p:ext uri="{19B8F6BF-5375-455C-9EA6-DF929625EA0E}">
        <p15:presenceInfo xmlns:p15="http://schemas.microsoft.com/office/powerpoint/2012/main" userId="Азимина Анастасия Александ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00FF"/>
    <a:srgbClr val="4567C7"/>
    <a:srgbClr val="000000"/>
    <a:srgbClr val="FFFF00"/>
    <a:srgbClr val="6666FF"/>
    <a:srgbClr val="FFFFFF"/>
    <a:srgbClr val="F3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706" autoAdjust="0"/>
  </p:normalViewPr>
  <p:slideViewPr>
    <p:cSldViewPr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SM\Desktop\&#1060;&#1086;&#1088;&#1084;&#1086;&#1074;&#1072;&#1085;&#1085;&#1099;&#1077;%20&#1073;&#1091;&#1084;&#1072;&#1078;&#1085;&#1099;&#1077;%20&#1080;&#1079;&#1076;&#1077;&#1083;&#1080;&#1103;\&#1055;&#1088;&#1086;&#1077;&#1082;&#1090;%20&#1092;&#1086;&#1088;&#1084;&#1086;&#1074;&#1072;&#1085;&#1085;&#1099;&#1093;%20&#1080;&#1079;&#1076;&#1077;&#1083;&#1080;&#1081;%20&#1074;%20&#1058;&#1086;&#1083;&#1089;&#1090;&#1086;&#1087;&#1072;&#1083;&#1100;&#1094;&#1077;&#1074;&#1086;%20&#1089;%20&#1072;&#1075;&#1088;&#1086;&#1095;&#1072;&#1089;&#1090;&#1100;&#1102;%20&#1051;&#1048;&#1047;&#1048;&#1053;&#1043;3%20&#1052;&#1045;&#1047;&#1054;&#1053;&#1048;&#1053;3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SM\Desktop\&#1060;&#1086;&#1088;&#1084;&#1086;&#1074;&#1072;&#1085;&#1085;&#1099;&#1077;%20&#1073;&#1091;&#1084;&#1072;&#1078;&#1085;&#1099;&#1077;%20&#1080;&#1079;&#1076;&#1077;&#1083;&#1080;&#1103;\&#1055;&#1088;&#1086;&#1077;&#1082;&#1090;%20&#1092;&#1086;&#1088;&#1084;&#1086;&#1074;&#1072;&#1085;&#1085;&#1099;&#1093;%20&#1080;&#1079;&#1076;&#1077;&#1083;&#1080;&#1081;%20&#1074;%20&#1058;&#1086;&#1083;&#1089;&#1090;&#1086;&#1087;&#1072;&#1083;&#1100;&#1094;&#1077;&#1074;&#1086;%20&#1089;%20&#1072;&#1075;&#1088;&#1086;&#1095;&#1072;&#1089;&#1090;&#1100;&#1102;%20&#1051;&#1048;&#1047;&#1048;&#1053;&#1043;3%20&#1052;&#1045;&#1047;&#1054;&#1053;&#1048;&#1053;3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SM\Desktop\&#1060;&#1086;&#1088;&#1084;&#1086;&#1074;&#1072;&#1085;&#1085;&#1099;&#1077;%20&#1073;&#1091;&#1084;&#1072;&#1078;&#1085;&#1099;&#1077;%20&#1080;&#1079;&#1076;&#1077;&#1083;&#1080;&#1103;\&#1055;&#1088;&#1086;&#1077;&#1082;&#1090;%20&#1092;&#1086;&#1088;&#1084;&#1086;&#1074;&#1072;&#1085;&#1085;&#1099;&#1093;%20&#1080;&#1079;&#1076;&#1077;&#1083;&#1080;&#1081;%20&#1074;%20&#1058;&#1086;&#1083;&#1089;&#1090;&#1086;&#1087;&#1072;&#1083;&#1100;&#1094;&#1077;&#1074;&#1086;%20&#1089;%20&#1072;&#1075;&#1088;&#1086;&#1095;&#1072;&#1089;&#1090;&#1100;&#1102;%20&#1051;&#1048;&#1047;&#1048;&#1053;&#1043;3%20&#1052;&#1045;&#1047;&#1054;&#1053;&#1048;&#1053;3.xlsm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'Прирост к 2030'!$D$17</c:f>
              <c:strCache>
                <c:ptCount val="1"/>
                <c:pt idx="0">
                  <c:v>прирост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8F-4AF9-8925-160E4B16513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8F-4AF9-8925-160E4B16513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A8F-4AF9-8925-160E4B16513B}"/>
              </c:ext>
            </c:extLst>
          </c:dPt>
          <c:cat>
            <c:strRef>
              <c:f>'Прирост к 2030'!$A$18:$A$21</c:f>
              <c:strCache>
                <c:ptCount val="4"/>
                <c:pt idx="0">
                  <c:v>СГИ</c:v>
                </c:pt>
                <c:pt idx="1">
                  <c:v>Целлюлоза</c:v>
                </c:pt>
                <c:pt idx="2">
                  <c:v>Писчепечатная бумага</c:v>
                </c:pt>
                <c:pt idx="3">
                  <c:v>Упаковочная бумага и картон</c:v>
                </c:pt>
              </c:strCache>
            </c:strRef>
          </c:cat>
          <c:val>
            <c:numRef>
              <c:f>'Прирост к 2030'!$D$18:$D$21</c:f>
              <c:numCache>
                <c:formatCode>General</c:formatCode>
                <c:ptCount val="4"/>
                <c:pt idx="0">
                  <c:v>19.599999999999994</c:v>
                </c:pt>
                <c:pt idx="1">
                  <c:v>32.729999999999997</c:v>
                </c:pt>
                <c:pt idx="2">
                  <c:v>-14.599999999999994</c:v>
                </c:pt>
                <c:pt idx="3">
                  <c:v>94.199999999999989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8F-4AF9-8925-160E4B165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3510208"/>
        <c:axId val="123026888"/>
      </c:barChart>
      <c:catAx>
        <c:axId val="26351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026888"/>
        <c:crosses val="autoZero"/>
        <c:auto val="1"/>
        <c:lblAlgn val="ctr"/>
        <c:lblOffset val="100"/>
        <c:noMultiLvlLbl val="0"/>
      </c:catAx>
      <c:valAx>
        <c:axId val="123026888"/>
        <c:scaling>
          <c:orientation val="minMax"/>
          <c:min val="-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510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прирост в сегменте "Упаковочная бумага и картон" млн.т.</a:t>
            </a:r>
          </a:p>
        </c:rich>
      </c:tx>
      <c:layout>
        <c:manualLayout>
          <c:xMode val="edge"/>
          <c:yMode val="edge"/>
          <c:x val="0.15170822397200351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E8-478A-B780-BB81B0966431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E8-478A-B780-BB81B0966431}"/>
              </c:ext>
            </c:extLst>
          </c:dPt>
          <c:dPt>
            <c:idx val="2"/>
            <c:bubble3D val="0"/>
            <c:explosion val="14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E8-478A-B780-BB81B09664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3E8-478A-B780-BB81B0966431}"/>
              </c:ext>
            </c:extLst>
          </c:dPt>
          <c:dLbls>
            <c:dLbl>
              <c:idx val="0"/>
              <c:layout>
                <c:manualLayout>
                  <c:x val="0.10138888888888886"/>
                  <c:y val="5.09259259259259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15288713910757"/>
                      <c:h val="0.20771492561432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3E8-478A-B780-BB81B0966431}"/>
                </c:ext>
              </c:extLst>
            </c:dLbl>
            <c:dLbl>
              <c:idx val="1"/>
              <c:layout>
                <c:manualLayout>
                  <c:x val="1.697776980730031E-2"/>
                  <c:y val="8.67805711967702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75109361329835"/>
                      <c:h val="0.20771492561432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3E8-478A-B780-BB81B0966431}"/>
                </c:ext>
              </c:extLst>
            </c:dLbl>
            <c:dLbl>
              <c:idx val="2"/>
              <c:layout>
                <c:manualLayout>
                  <c:x val="0"/>
                  <c:y val="-2.00419650341881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14977468566136"/>
                      <c:h val="0.158792646776620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3E8-478A-B780-BB81B0966431}"/>
                </c:ext>
              </c:extLst>
            </c:dLbl>
            <c:dLbl>
              <c:idx val="3"/>
              <c:layout>
                <c:manualLayout>
                  <c:x val="2.7777777777777779E-3"/>
                  <c:y val="-2.8058751047863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E8-478A-B780-BB81B096643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'Прирост к 2030'!$F$9:$F$12</c:f>
              <c:strCache>
                <c:ptCount val="4"/>
                <c:pt idx="0">
                  <c:v>Чистоцеллюлозный тарный картон</c:v>
                </c:pt>
                <c:pt idx="1">
                  <c:v>Макулатурный тарный картон</c:v>
                </c:pt>
                <c:pt idx="2">
                  <c:v>Потребительский картон</c:v>
                </c:pt>
                <c:pt idx="3">
                  <c:v>Крафт-бумага</c:v>
                </c:pt>
              </c:strCache>
            </c:strRef>
          </c:cat>
          <c:val>
            <c:numRef>
              <c:f>'Прирост к 2030'!$AG$9:$AG$12</c:f>
              <c:numCache>
                <c:formatCode>0.0</c:formatCode>
                <c:ptCount val="4"/>
                <c:pt idx="0">
                  <c:v>9.1000000000000014</c:v>
                </c:pt>
                <c:pt idx="1">
                  <c:v>58</c:v>
                </c:pt>
                <c:pt idx="2">
                  <c:v>22.799999999999997</c:v>
                </c:pt>
                <c:pt idx="3">
                  <c:v>4.2999999999999989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E8-478A-B780-BB81B096643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Прогноз Мирового Рынка ЦБП до 2030 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'Прирост к 2030'!$A$18</c:f>
              <c:strCache>
                <c:ptCount val="1"/>
                <c:pt idx="0">
                  <c:v>СГИ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'Прирост к 2030'!$B$17:$C$17</c:f>
              <c:numCache>
                <c:formatCode>General</c:formatCode>
                <c:ptCount val="2"/>
                <c:pt idx="0">
                  <c:v>2015</c:v>
                </c:pt>
                <c:pt idx="1">
                  <c:v>2030</c:v>
                </c:pt>
              </c:numCache>
            </c:numRef>
          </c:cat>
          <c:val>
            <c:numRef>
              <c:f>'Прирост к 2030'!$B$18:$C$18</c:f>
              <c:numCache>
                <c:formatCode>General</c:formatCode>
                <c:ptCount val="2"/>
                <c:pt idx="0">
                  <c:v>34.6</c:v>
                </c:pt>
                <c:pt idx="1">
                  <c:v>54.199999999999996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5-43C2-900D-441D4396688E}"/>
            </c:ext>
          </c:extLst>
        </c:ser>
        <c:ser>
          <c:idx val="1"/>
          <c:order val="1"/>
          <c:tx>
            <c:strRef>
              <c:f>'Прирост к 2030'!$A$19</c:f>
              <c:strCache>
                <c:ptCount val="1"/>
                <c:pt idx="0">
                  <c:v>Целлюлоза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'Прирост к 2030'!$B$17:$C$17</c:f>
              <c:numCache>
                <c:formatCode>General</c:formatCode>
                <c:ptCount val="2"/>
                <c:pt idx="0">
                  <c:v>2015</c:v>
                </c:pt>
                <c:pt idx="1">
                  <c:v>2030</c:v>
                </c:pt>
              </c:numCache>
            </c:numRef>
          </c:cat>
          <c:val>
            <c:numRef>
              <c:f>'Прирост к 2030'!$B$19:$C$19</c:f>
              <c:numCache>
                <c:formatCode>General</c:formatCode>
                <c:ptCount val="2"/>
                <c:pt idx="0">
                  <c:v>68.72</c:v>
                </c:pt>
                <c:pt idx="1">
                  <c:v>101.45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85-43C2-900D-441D4396688E}"/>
            </c:ext>
          </c:extLst>
        </c:ser>
        <c:ser>
          <c:idx val="2"/>
          <c:order val="2"/>
          <c:tx>
            <c:strRef>
              <c:f>'Прирост к 2030'!$A$20</c:f>
              <c:strCache>
                <c:ptCount val="1"/>
                <c:pt idx="0">
                  <c:v>Писчепечатная бумага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'Прирост к 2030'!$B$17:$C$17</c:f>
              <c:numCache>
                <c:formatCode>General</c:formatCode>
                <c:ptCount val="2"/>
                <c:pt idx="0">
                  <c:v>2015</c:v>
                </c:pt>
                <c:pt idx="1">
                  <c:v>2030</c:v>
                </c:pt>
              </c:numCache>
            </c:numRef>
          </c:cat>
          <c:val>
            <c:numRef>
              <c:f>'Прирост к 2030'!$B$20:$C$20</c:f>
              <c:numCache>
                <c:formatCode>General</c:formatCode>
                <c:ptCount val="2"/>
                <c:pt idx="0">
                  <c:v>118.3</c:v>
                </c:pt>
                <c:pt idx="1">
                  <c:v>103.7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85-43C2-900D-441D4396688E}"/>
            </c:ext>
          </c:extLst>
        </c:ser>
        <c:ser>
          <c:idx val="3"/>
          <c:order val="3"/>
          <c:tx>
            <c:strRef>
              <c:f>'Прирост к 2030'!$A$21</c:f>
              <c:strCache>
                <c:ptCount val="1"/>
                <c:pt idx="0">
                  <c:v>Упаковочная бумага и картон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'Прирост к 2030'!$B$17:$C$17</c:f>
              <c:numCache>
                <c:formatCode>General</c:formatCode>
                <c:ptCount val="2"/>
                <c:pt idx="0">
                  <c:v>2015</c:v>
                </c:pt>
                <c:pt idx="1">
                  <c:v>2030</c:v>
                </c:pt>
              </c:numCache>
            </c:numRef>
          </c:cat>
          <c:val>
            <c:numRef>
              <c:f>'Прирост к 2030'!$B$21:$C$21</c:f>
              <c:numCache>
                <c:formatCode>General</c:formatCode>
                <c:ptCount val="2"/>
                <c:pt idx="0">
                  <c:v>219.00000000000003</c:v>
                </c:pt>
                <c:pt idx="1">
                  <c:v>313.2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85-43C2-900D-441D43966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016992"/>
        <c:axId val="263779720"/>
        <c:axId val="123367440"/>
      </c:bar3DChart>
      <c:catAx>
        <c:axId val="12501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779720"/>
        <c:crosses val="autoZero"/>
        <c:auto val="1"/>
        <c:lblAlgn val="ctr"/>
        <c:lblOffset val="100"/>
        <c:noMultiLvlLbl val="0"/>
      </c:catAx>
      <c:valAx>
        <c:axId val="263779720"/>
        <c:scaling>
          <c:orientation val="minMax"/>
          <c:max val="3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млн.т.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016992"/>
        <c:crosses val="autoZero"/>
        <c:crossBetween val="between"/>
      </c:valAx>
      <c:serAx>
        <c:axId val="1233674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77972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'Прирост к 2030'!$F$17</c:f>
              <c:strCache>
                <c:ptCount val="1"/>
                <c:pt idx="0">
                  <c:v>Прирост на рынке РФ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AE-415A-AA56-04F90ED62CD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AE-415A-AA56-04F90ED62CD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FB-4A5F-8242-BFC711816C64}"/>
              </c:ext>
            </c:extLst>
          </c:dPt>
          <c:cat>
            <c:strRef>
              <c:f>'Прирост к 2030'!$A$17:$A$21</c:f>
              <c:strCache>
                <c:ptCount val="4"/>
                <c:pt idx="0">
                  <c:v>СГИ</c:v>
                </c:pt>
                <c:pt idx="1">
                  <c:v>Целлюлоза</c:v>
                </c:pt>
                <c:pt idx="2">
                  <c:v>Писчепечатная бумага</c:v>
                </c:pt>
                <c:pt idx="3">
                  <c:v>Упаковочная бумага и картон</c:v>
                </c:pt>
              </c:strCache>
            </c:strRef>
          </c:cat>
          <c:val>
            <c:numRef>
              <c:f>'Прирост к 2030'!$F$17:$F$21</c:f>
              <c:numCache>
                <c:formatCode>_-* #\ ##0.00_р_._-;\-* #\ ##0.00_р_._-;_-* "-"??_р_._-;_-@_-</c:formatCode>
                <c:ptCount val="4"/>
                <c:pt idx="0">
                  <c:v>0.8</c:v>
                </c:pt>
                <c:pt idx="1">
                  <c:v>0.41000000000000003</c:v>
                </c:pt>
                <c:pt idx="2">
                  <c:v>0.23</c:v>
                </c:pt>
                <c:pt idx="3">
                  <c:v>1.9000000000000001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AE-415A-AA56-04F90ED62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3781288"/>
        <c:axId val="263781680"/>
      </c:barChart>
      <c:catAx>
        <c:axId val="263781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781680"/>
        <c:crosses val="autoZero"/>
        <c:auto val="1"/>
        <c:lblAlgn val="ctr"/>
        <c:lblOffset val="100"/>
        <c:noMultiLvlLbl val="0"/>
      </c:catAx>
      <c:valAx>
        <c:axId val="26378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_р_._-;\-* #\ ##0.00_р_._-;_-* &quot;-&quot;??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781288"/>
        <c:crosses val="autoZero"/>
        <c:crossBetween val="between"/>
        <c:majorUnit val="0.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98087248050578E-2"/>
          <c:y val="5.783385909568875E-2"/>
          <c:w val="0.86399078389999651"/>
          <c:h val="0.212425792990387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'[Проект формованных изделий в Толстопальцево с агрочастью ЛИЗИНГ3 МЕЗОНИН3.xlsm]Операционные затраты'!$D$231</c:f>
              <c:strCache>
                <c:ptCount val="1"/>
                <c:pt idx="0">
                  <c:v>Целлюлоза из сахарного тростника (Багаса)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затраты'!$AJ$231</c:f>
              <c:numCache>
                <c:formatCode>_(* #,##0.00_);_(* \(#,##0.00\);_(* "-"??_);_(@_)</c:formatCode>
                <c:ptCount val="1"/>
                <c:pt idx="0">
                  <c:v>84.240000000000023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9-4D1C-AF30-2FACF2D08988}"/>
            </c:ext>
          </c:extLst>
        </c:ser>
        <c:ser>
          <c:idx val="2"/>
          <c:order val="2"/>
          <c:tx>
            <c:strRef>
              <c:f>'[Проект формованных изделий в Толстопальцево с агрочастью ЛИЗИНГ3 МЕЗОНИН3.xlsm]Операционные затраты'!$D$233</c:f>
              <c:strCache>
                <c:ptCount val="1"/>
                <c:pt idx="0">
                  <c:v>     - водомаслоотталкинаюшие смолы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затраты'!$AJ$233</c:f>
              <c:numCache>
                <c:formatCode>_(* #,##0.00_);_(* \(#,##0.00\);_(* "-"??_);_(@_)</c:formatCode>
                <c:ptCount val="1"/>
                <c:pt idx="0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C9-4D1C-AF30-2FACF2D08988}"/>
            </c:ext>
          </c:extLst>
        </c:ser>
        <c:ser>
          <c:idx val="3"/>
          <c:order val="3"/>
          <c:tx>
            <c:strRef>
              <c:f>'[Проект формованных изделий в Толстопальцево с агрочастью ЛИЗИНГ3 МЕЗОНИН3.xlsm]Операционные затраты'!$D$234</c:f>
              <c:strCache>
                <c:ptCount val="1"/>
                <c:pt idx="0">
                  <c:v>     - ОЭДФ (100%)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затраты'!$AJ$234</c:f>
              <c:numCache>
                <c:formatCode>_(* #,##0.00_);_(* \(#,##0.00\);_(* "-"??_);_(@_)</c:formatCode>
                <c:ptCount val="1"/>
                <c:pt idx="0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C9-4D1C-AF30-2FACF2D08988}"/>
            </c:ext>
          </c:extLst>
        </c:ser>
        <c:ser>
          <c:idx val="4"/>
          <c:order val="4"/>
          <c:tx>
            <c:strRef>
              <c:f>'[Проект формованных изделий в Толстопальцево с агрочастью ЛИЗИНГ3 МЕЗОНИН3.xlsm]Операционные затраты'!$D$235</c:f>
              <c:strCache>
                <c:ptCount val="1"/>
                <c:pt idx="0">
                  <c:v>     - водоснабжение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затраты'!$AJ$235</c:f>
              <c:numCache>
                <c:formatCode>_(* #,##0.00_);_(* \(#,##0.00\);_(* "-"??_);_(@_)</c:formatCode>
                <c:ptCount val="1"/>
                <c:pt idx="0">
                  <c:v>0.23333333333333336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C9-4D1C-AF30-2FACF2D08988}"/>
            </c:ext>
          </c:extLst>
        </c:ser>
        <c:ser>
          <c:idx val="5"/>
          <c:order val="5"/>
          <c:tx>
            <c:strRef>
              <c:f>'[Проект формованных изделий в Толстопальцево с агрочастью ЛИЗИНГ3 МЕЗОНИН3.xlsm]Операционные затраты'!$D$236</c:f>
              <c:strCache>
                <c:ptCount val="1"/>
                <c:pt idx="0">
                  <c:v>     - электроснабжение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затраты'!$AJ$236</c:f>
              <c:numCache>
                <c:formatCode>_(* #,##0.00_);_(* \(#,##0.00\);_(* "-"??_);_(@_)</c:formatCode>
                <c:ptCount val="1"/>
                <c:pt idx="0">
                  <c:v>14.160416666666666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C9-4D1C-AF30-2FACF2D08988}"/>
            </c:ext>
          </c:extLst>
        </c:ser>
        <c:ser>
          <c:idx val="6"/>
          <c:order val="6"/>
          <c:tx>
            <c:strRef>
              <c:f>'[Проект формованных изделий в Толстопальцево с агрочастью ЛИЗИНГ3 МЕЗОНИН3.xlsm]Операционные затраты'!$D$237</c:f>
              <c:strCache>
                <c:ptCount val="1"/>
                <c:pt idx="0">
                  <c:v>     - теплоснабжение (Газ)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962-4756-8A0F-8716EA3FC8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затраты'!$AJ$237</c:f>
              <c:numCache>
                <c:formatCode>_(* #,##0.00_);_(* \(#,##0.00\);_(* "-"??_);_(@_)</c:formatCode>
                <c:ptCount val="1"/>
                <c:pt idx="0">
                  <c:v>12.604166666666666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C9-4D1C-AF30-2FACF2D08988}"/>
            </c:ext>
          </c:extLst>
        </c:ser>
        <c:ser>
          <c:idx val="7"/>
          <c:order val="7"/>
          <c:tx>
            <c:strRef>
              <c:f>'[Проект формованных изделий в Толстопальцево с агрочастью ЛИЗИНГ3 МЕЗОНИН3.xlsm]Операционные затраты'!$D$238</c:f>
              <c:strCache>
                <c:ptCount val="1"/>
                <c:pt idx="0">
                  <c:v>     - кислота серная (94%)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затраты'!$AJ$238</c:f>
              <c:numCache>
                <c:formatCode>_(* #,##0.00_);_(* \(#,##0.00\);_(* "-"??_);_(@_)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C9-4D1C-AF30-2FACF2D08988}"/>
            </c:ext>
          </c:extLst>
        </c:ser>
        <c:ser>
          <c:idx val="8"/>
          <c:order val="8"/>
          <c:tx>
            <c:strRef>
              <c:f>'[Проект формованных изделий в Толстопальцево с агрочастью ЛИЗИНГ3 МЕЗОНИН3.xlsm]Операционные затраты'!$D$239</c:f>
              <c:strCache>
                <c:ptCount val="1"/>
                <c:pt idx="0">
                  <c:v>     - коагулянт (полиакриламид, 100%)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затраты'!$AJ$239</c:f>
              <c:numCache>
                <c:formatCode>_(* #,##0.00_);_(* \(#,##0.00\);_(* "-"??_);_(@_)</c:formatCode>
                <c:ptCount val="1"/>
                <c:pt idx="0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C9-4D1C-AF30-2FACF2D08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5426064"/>
        <c:axId val="26542645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'[Проект формованных изделий в Толстопальцево с агрочастью ЛИЗИНГ3 МЕЗОНИН3.xlsm]Операционные затраты'!$D$232</c15:sqref>
                        </c15:formulaRef>
                      </c:ext>
                    </c:extLst>
                    <c:strCache>
                      <c:ptCount val="1"/>
                      <c:pt idx="0">
                        <c:v>Мискантус (солома)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'[Проект формованных изделий в Толстопальцево с агрочастью ЛИЗИНГ3 МЕЗОНИН3.xlsm]Операционные затраты'!$AJ$232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26C9-4D1C-AF30-2FACF2D08988}"/>
                  </c:ext>
                </c:extLst>
              </c15:ser>
            </c15:filteredBarSeries>
          </c:ext>
        </c:extLst>
      </c:barChart>
      <c:catAx>
        <c:axId val="26542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426456"/>
        <c:crosses val="autoZero"/>
        <c:auto val="1"/>
        <c:lblAlgn val="ctr"/>
        <c:lblOffset val="100"/>
        <c:noMultiLvlLbl val="0"/>
      </c:catAx>
      <c:valAx>
        <c:axId val="265426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42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1.2400483902118091E-2"/>
          <c:y val="0.43228783902012247"/>
          <c:w val="0.64464318561749467"/>
          <c:h val="0.53993438320209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98087248050578E-2"/>
          <c:y val="5.783385909568875E-2"/>
          <c:w val="0.8690463405613168"/>
          <c:h val="0.222257549036654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'Операционные затраты'!$D$230</c:f>
              <c:strCache>
                <c:ptCount val="1"/>
                <c:pt idx="0">
                  <c:v>Целлюлоза лиственная сульфатная беленая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'Операционные затраты'!$AM$230</c:f>
              <c:numCache>
                <c:formatCode>_(* #,##0.00_);_(* \(#,##0.00\);_(* "-"??_);_(@_)</c:formatCode>
                <c:ptCount val="1"/>
                <c:pt idx="0">
                  <c:v>41.116000000000007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C-4E81-BE10-7CE5904A6480}"/>
            </c:ext>
          </c:extLst>
        </c:ser>
        <c:ser>
          <c:idx val="3"/>
          <c:order val="3"/>
          <c:tx>
            <c:strRef>
              <c:f>'Операционные затраты'!$D$233</c:f>
              <c:strCache>
                <c:ptCount val="1"/>
                <c:pt idx="0">
                  <c:v>     - водомаслоотталкинаюшие смолы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'Операционные затраты'!$AM$233</c:f>
              <c:numCache>
                <c:formatCode>_(* #,##0.00_);_(* \(#,##0.00\);_(* "-"??_);_(@_)</c:formatCode>
                <c:ptCount val="1"/>
                <c:pt idx="0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EC-4E81-BE10-7CE5904A6480}"/>
            </c:ext>
          </c:extLst>
        </c:ser>
        <c:ser>
          <c:idx val="4"/>
          <c:order val="4"/>
          <c:tx>
            <c:strRef>
              <c:f>'Операционные затраты'!$D$234</c:f>
              <c:strCache>
                <c:ptCount val="1"/>
                <c:pt idx="0">
                  <c:v>     - ОЭДФ (100%)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'Операционные затраты'!$AM$234</c:f>
              <c:numCache>
                <c:formatCode>_(* #,##0.00_);_(* \(#,##0.00\);_(* "-"??_);_(@_)</c:formatCode>
                <c:ptCount val="1"/>
                <c:pt idx="0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EC-4E81-BE10-7CE5904A6480}"/>
            </c:ext>
          </c:extLst>
        </c:ser>
        <c:ser>
          <c:idx val="5"/>
          <c:order val="5"/>
          <c:tx>
            <c:strRef>
              <c:f>'Операционные затраты'!$D$235</c:f>
              <c:strCache>
                <c:ptCount val="1"/>
                <c:pt idx="0">
                  <c:v>     - водоснабжение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'Операционные затраты'!$AM$235</c:f>
              <c:numCache>
                <c:formatCode>_(* #,##0.00_);_(* \(#,##0.00\);_(* "-"??_);_(@_)</c:formatCode>
                <c:ptCount val="1"/>
                <c:pt idx="0">
                  <c:v>0.23333333333333336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EC-4E81-BE10-7CE5904A6480}"/>
            </c:ext>
          </c:extLst>
        </c:ser>
        <c:ser>
          <c:idx val="6"/>
          <c:order val="6"/>
          <c:tx>
            <c:strRef>
              <c:f>'Операционные затраты'!$D$236</c:f>
              <c:strCache>
                <c:ptCount val="1"/>
                <c:pt idx="0">
                  <c:v>     - электроснабжение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'Операционные затраты'!$AM$236</c:f>
              <c:numCache>
                <c:formatCode>_(* #,##0.00_);_(* \(#,##0.00\);_(* "-"??_);_(@_)</c:formatCode>
                <c:ptCount val="1"/>
                <c:pt idx="0">
                  <c:v>14.160416666666666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EC-4E81-BE10-7CE5904A6480}"/>
            </c:ext>
          </c:extLst>
        </c:ser>
        <c:ser>
          <c:idx val="7"/>
          <c:order val="7"/>
          <c:tx>
            <c:strRef>
              <c:f>'Операционные затраты'!$D$237</c:f>
              <c:strCache>
                <c:ptCount val="1"/>
                <c:pt idx="0">
                  <c:v>     - теплоснабжение (Газ)</c:v>
                </c:pt>
              </c:strCache>
            </c:strRef>
          </c:tx>
          <c:spPr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'Операционные затраты'!$AM$237</c:f>
              <c:numCache>
                <c:formatCode>_(* #,##0.00_);_(* \(#,##0.00\);_(* "-"??_);_(@_)</c:formatCode>
                <c:ptCount val="1"/>
                <c:pt idx="0">
                  <c:v>12.604166666666666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EC-4E81-BE10-7CE5904A6480}"/>
            </c:ext>
          </c:extLst>
        </c:ser>
        <c:ser>
          <c:idx val="8"/>
          <c:order val="8"/>
          <c:tx>
            <c:strRef>
              <c:f>'Операционные затраты'!$D$238</c:f>
              <c:strCache>
                <c:ptCount val="1"/>
                <c:pt idx="0">
                  <c:v>     - кислота серная (94%)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'Операционные затраты'!$AM$238</c:f>
              <c:numCache>
                <c:formatCode>_(* #,##0.00_);_(* \(#,##0.00\);_(* "-"??_);_(@_)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EC-4E81-BE10-7CE5904A6480}"/>
            </c:ext>
          </c:extLst>
        </c:ser>
        <c:ser>
          <c:idx val="9"/>
          <c:order val="9"/>
          <c:tx>
            <c:strRef>
              <c:f>'Операционные затраты'!$D$239</c:f>
              <c:strCache>
                <c:ptCount val="1"/>
                <c:pt idx="0">
                  <c:v>     - коагулянт (полиакриламид, 100%)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'Операционные затраты'!$AM$239</c:f>
              <c:numCache>
                <c:formatCode>_(* #,##0.00_);_(* \(#,##0.00\);_(* "-"??_);_(@_)</c:formatCode>
                <c:ptCount val="1"/>
                <c:pt idx="0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EC-4E81-BE10-7CE5904A6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3088080"/>
        <c:axId val="26690868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'Операционные затраты'!$D$231</c15:sqref>
                        </c15:formulaRef>
                      </c:ext>
                    </c:extLst>
                    <c:strCache>
                      <c:ptCount val="1"/>
                      <c:pt idx="0">
                        <c:v>Целлюлоза из сахарного тростника (Багаса)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'Операционные затраты'!$AM$231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B4EC-4E81-BE10-7CE5904A648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'Операционные затраты'!$D$232</c15:sqref>
                        </c15:formulaRef>
                      </c:ext>
                    </c:extLst>
                    <c:strCache>
                      <c:ptCount val="1"/>
                      <c:pt idx="0">
                        <c:v>Мискантус (солома)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'Операционные затраты'!$AM$232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4EC-4E81-BE10-7CE5904A6480}"/>
                  </c:ext>
                </c:extLst>
              </c15:ser>
            </c15:filteredBarSeries>
          </c:ext>
        </c:extLst>
      </c:barChart>
      <c:catAx>
        <c:axId val="26308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908680"/>
        <c:crosses val="autoZero"/>
        <c:auto val="1"/>
        <c:lblAlgn val="ctr"/>
        <c:lblOffset val="100"/>
        <c:noMultiLvlLbl val="0"/>
      </c:catAx>
      <c:valAx>
        <c:axId val="266908680"/>
        <c:scaling>
          <c:orientation val="minMax"/>
          <c:max val="1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08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2.0733814523184603E-2"/>
          <c:y val="0.50589474817225144"/>
          <c:w val="0.70361542073828087"/>
          <c:h val="0.46632761204533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8703304147908E-2"/>
          <c:y val="5.783385909568875E-2"/>
          <c:w val="0.89759231515573012"/>
          <c:h val="0.201227054820040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'[Проект формованных изделий в Толстопальцево с агрочастью ЛИЗИНГ3 МЕЗОНИН3.xlsm]Операционные затраты'!$D$230</c:f>
              <c:strCache>
                <c:ptCount val="1"/>
                <c:pt idx="0">
                  <c:v>Целлюлоза лиственная сульфатная беленая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затраты'!$AS$230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3C4C-4EE1-8FBC-E949C3AF3234}"/>
            </c:ext>
          </c:extLst>
        </c:ser>
        <c:ser>
          <c:idx val="2"/>
          <c:order val="2"/>
          <c:tx>
            <c:strRef>
              <c:f>'[Проект формованных изделий в Толстопальцево с агрочастью ЛИЗИНГ3 МЕЗОНИН3.xlsm]Операционные затраты'!$D$232</c:f>
              <c:strCache>
                <c:ptCount val="1"/>
                <c:pt idx="0">
                  <c:v>Мискантус (солома)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затраты'!$AS$232</c:f>
              <c:numCache>
                <c:formatCode>_(* #,##0.00_);_(* \(#,##0.00\);_(* "-"??_);_(@_)</c:formatCode>
                <c:ptCount val="1"/>
                <c:pt idx="0">
                  <c:v>6.4000000000000012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C-4EE1-8FBC-E949C3AF3234}"/>
            </c:ext>
          </c:extLst>
        </c:ser>
        <c:ser>
          <c:idx val="3"/>
          <c:order val="3"/>
          <c:tx>
            <c:strRef>
              <c:f>'[Проект формованных изделий в Толстопальцево с агрочастью ЛИЗИНГ3 МЕЗОНИН3.xlsm]Операционные затраты'!$D$233</c:f>
              <c:strCache>
                <c:ptCount val="1"/>
                <c:pt idx="0">
                  <c:v>     - водомаслоотталкинаюшие смолы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затраты'!$AS$233</c:f>
              <c:numCache>
                <c:formatCode>_(* #,##0.00_);_(* \(#,##0.00\);_(* "-"??_);_(@_)</c:formatCode>
                <c:ptCount val="1"/>
                <c:pt idx="0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C-4EE1-8FBC-E949C3AF3234}"/>
            </c:ext>
          </c:extLst>
        </c:ser>
        <c:ser>
          <c:idx val="4"/>
          <c:order val="4"/>
          <c:tx>
            <c:strRef>
              <c:f>'[Проект формованных изделий в Толстопальцево с агрочастью ЛИЗИНГ3 МЕЗОНИН3.xlsm]Операционные затраты'!$D$234</c:f>
              <c:strCache>
                <c:ptCount val="1"/>
                <c:pt idx="0">
                  <c:v>     - ОЭДФ (100%)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затраты'!$AS$234</c:f>
              <c:numCache>
                <c:formatCode>_(* #,##0.00_);_(* \(#,##0.00\);_(* "-"??_);_(@_)</c:formatCode>
                <c:ptCount val="1"/>
                <c:pt idx="0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4C-4EE1-8FBC-E949C3AF3234}"/>
            </c:ext>
          </c:extLst>
        </c:ser>
        <c:ser>
          <c:idx val="5"/>
          <c:order val="5"/>
          <c:tx>
            <c:strRef>
              <c:f>'[Проект формованных изделий в Толстопальцево с агрочастью ЛИЗИНГ3 МЕЗОНИН3.xlsm]Операционные затраты'!$D$235</c:f>
              <c:strCache>
                <c:ptCount val="1"/>
                <c:pt idx="0">
                  <c:v>     - водоснабжение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затраты'!$AS$235</c:f>
              <c:numCache>
                <c:formatCode>_(* #,##0.00_);_(* \(#,##0.00\);_(* "-"??_);_(@_)</c:formatCode>
                <c:ptCount val="1"/>
                <c:pt idx="0">
                  <c:v>0.23333333333333336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4C-4EE1-8FBC-E949C3AF3234}"/>
            </c:ext>
          </c:extLst>
        </c:ser>
        <c:ser>
          <c:idx val="6"/>
          <c:order val="6"/>
          <c:tx>
            <c:strRef>
              <c:f>'[Проект формованных изделий в Толстопальцево с агрочастью ЛИЗИНГ3 МЕЗОНИН3.xlsm]Операционные затраты'!$D$236</c:f>
              <c:strCache>
                <c:ptCount val="1"/>
                <c:pt idx="0">
                  <c:v>     - электроснабжение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затраты'!$AS$236</c:f>
              <c:numCache>
                <c:formatCode>_(* #,##0.00_);_(* \(#,##0.00\);_(* "-"??_);_(@_)</c:formatCode>
                <c:ptCount val="1"/>
                <c:pt idx="0">
                  <c:v>14.160416666666666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4C-4EE1-8FBC-E949C3AF3234}"/>
            </c:ext>
          </c:extLst>
        </c:ser>
        <c:ser>
          <c:idx val="7"/>
          <c:order val="7"/>
          <c:tx>
            <c:strRef>
              <c:f>'[Проект формованных изделий в Толстопальцево с агрочастью ЛИЗИНГ3 МЕЗОНИН3.xlsm]Операционные затраты'!$D$237</c:f>
              <c:strCache>
                <c:ptCount val="1"/>
                <c:pt idx="0">
                  <c:v>     - теплоснабжение (Газ)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'[Проект формованных изделий в Толстопальцево с агрочастью ЛИЗИНГ3 МЕЗОНИН3.xlsm]Операционные затраты'!$AS$237</c:f>
              <c:numCache>
                <c:formatCode>_(* #,##0.00_);_(* \(#,##0.00\);_(* "-"??_);_(@_)</c:formatCode>
                <c:ptCount val="1"/>
                <c:pt idx="0">
                  <c:v>12.604166666666666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4C-4EE1-8FBC-E949C3AF3234}"/>
            </c:ext>
          </c:extLst>
        </c:ser>
        <c:ser>
          <c:idx val="8"/>
          <c:order val="8"/>
          <c:tx>
            <c:strRef>
              <c:f>'[Проект формованных изделий в Толстопальцево с агрочастью ЛИЗИНГ3 МЕЗОНИН3.xlsm]Операционные затраты'!$D$238</c:f>
              <c:strCache>
                <c:ptCount val="1"/>
                <c:pt idx="0">
                  <c:v>     - кислота серная (94%)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затраты'!$AS$238</c:f>
              <c:numCache>
                <c:formatCode>_(* #,##0.00_);_(* \(#,##0.00\);_(* "-"??_);_(@_)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4C-4EE1-8FBC-E949C3AF3234}"/>
            </c:ext>
          </c:extLst>
        </c:ser>
        <c:ser>
          <c:idx val="9"/>
          <c:order val="9"/>
          <c:tx>
            <c:strRef>
              <c:f>'[Проект формованных изделий в Толстопальцево с агрочастью ЛИЗИНГ3 МЕЗОНИН3.xlsm]Операционные затраты'!$D$239</c:f>
              <c:strCache>
                <c:ptCount val="1"/>
                <c:pt idx="0">
                  <c:v>     - коагулянт (полиакриламид, 100%)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'[Проект формованных изделий в Толстопальцево с агрочастью ЛИЗИНГ3 МЕЗОНИН3.xlsm]Операционные затраты'!$AS$239</c:f>
              <c:numCache>
                <c:formatCode>_(* #,##0.00_);_(* \(#,##0.00\);_(* "-"??_);_(@_)</c:formatCode>
                <c:ptCount val="1"/>
                <c:pt idx="0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4C-4EE1-8FBC-E949C3AF3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6909464"/>
        <c:axId val="26690985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'[Проект формованных изделий в Толстопальцево с агрочастью ЛИЗИНГ3 МЕЗОНИН3.xlsm]Операционные затраты'!$D$231</c15:sqref>
                        </c15:formulaRef>
                      </c:ext>
                    </c:extLst>
                    <c:strCache>
                      <c:ptCount val="1"/>
                      <c:pt idx="0">
                        <c:v>Целлюлоза из сахарного тростника (Багаса)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'[Проект формованных изделий в Толстопальцево с агрочастью ЛИЗИНГ3 МЕЗОНИН3.xlsm]Операционные затраты'!$AS$231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3C4C-4EE1-8FBC-E949C3AF3234}"/>
                  </c:ext>
                </c:extLst>
              </c15:ser>
            </c15:filteredBarSeries>
          </c:ext>
        </c:extLst>
      </c:barChart>
      <c:catAx>
        <c:axId val="266909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909856"/>
        <c:crosses val="autoZero"/>
        <c:auto val="1"/>
        <c:lblAlgn val="ctr"/>
        <c:lblOffset val="100"/>
        <c:noMultiLvlLbl val="0"/>
      </c:catAx>
      <c:valAx>
        <c:axId val="266909856"/>
        <c:scaling>
          <c:orientation val="minMax"/>
          <c:max val="1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909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2.0733917762508908E-2"/>
          <c:y val="0.47960663040148382"/>
          <c:w val="0.55917104111986005"/>
          <c:h val="0.40323612939549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618EAAE-008F-4E48-BEBA-B195862C1C06}" type="datetimeFigureOut">
              <a:rPr lang="ru-RU"/>
              <a:pPr>
                <a:defRPr/>
              </a:pPr>
              <a:t>27.09.2020</a:t>
            </a:fld>
            <a:endParaRPr lang="ru-RU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790"/>
            <a:ext cx="5438140" cy="446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13"/>
            <a:ext cx="2945659" cy="49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13"/>
            <a:ext cx="2945659" cy="49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8734962-CED4-4981-AA76-5F271656E3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419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1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2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4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59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480" indent="-2824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9970" indent="-2259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1958" indent="-2259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3946" indent="-2259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3639A9-50C7-47F8-831D-2723DD0C7650}" type="slidenum">
              <a:rPr lang="de-DE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0</a:t>
            </a:fld>
            <a:endParaRPr lang="de-DE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3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41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7B995-136A-4A15-87A5-26420C3C1021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4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53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7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7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1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80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200" y="754063"/>
            <a:ext cx="6705600" cy="3773487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639A9-50C7-47F8-831D-2723DD0C7650}" type="slidenum">
              <a:rPr kumimoji="0" lang="de-DE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2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FE1BAC-899E-40B7-860B-8DD578C40D10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E09145D-E08B-4EF4-A03F-B662F78DAA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93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31DEFC-BBE6-4513-8B18-B1F5231E8278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7A18FA1-0773-4E65-9A83-FEFEAD84E7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739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104B74-BC75-4C45-93B5-C65CDAB3984B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572BF-D03C-4EEB-99DA-0AE68DDD19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10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1F253-CAD6-4377-BF83-F224DACDA8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86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3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5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O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5" y="230862"/>
            <a:ext cx="11704320" cy="63941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27200" y="4710000"/>
            <a:ext cx="8784000" cy="90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7200" y="5628000"/>
            <a:ext cx="8784000" cy="468000"/>
          </a:xfrm>
        </p:spPr>
        <p:txBody>
          <a:bodyPr wrap="none" lIns="0" tIns="0" rIns="0" b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cap="none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138517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7" y="230862"/>
            <a:ext cx="11688756" cy="6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3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O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7" y="230860"/>
            <a:ext cx="11688755" cy="63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1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38760" y="1219200"/>
            <a:ext cx="11711125" cy="533400"/>
          </a:xfrm>
        </p:spPr>
        <p:txBody>
          <a:bodyPr lIns="0" tIns="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50E"/>
              </a:buClr>
              <a:buSzPct val="110000"/>
              <a:buFontTx/>
              <a:buNone/>
              <a:tabLst/>
              <a:defRPr sz="18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/>
              <a:t>SPACE FOR SHORT SUMMARY, 1 SENTENCE, ALL CAPS, NO DOT AT THE END </a:t>
            </a:r>
            <a:endParaRPr lang="en-GB" noProof="0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F756EBE8-8497-44B5-831E-951367E11183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2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11200" y="2133600"/>
            <a:ext cx="108712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9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er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227C28B9-494E-476D-A916-DC0DAB99DDCB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0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/>
          </p:nvPr>
        </p:nvSpPr>
        <p:spPr>
          <a:xfrm>
            <a:off x="711200" y="1632000"/>
            <a:ext cx="5184000" cy="4464000"/>
          </a:xfrm>
        </p:spPr>
        <p:txBody>
          <a:bodyPr lIns="0" tIns="0" rIns="0" bIns="0"/>
          <a:lstStyle>
            <a:lvl1pPr marL="180975" indent="-180975">
              <a:buClr>
                <a:srgbClr val="FF850E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720000" indent="-180000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3pPr>
            <a:lvl4pPr marL="989013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4pPr>
            <a:lvl5pPr marL="126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199717" y="1676400"/>
            <a:ext cx="5384800" cy="44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36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227C28B9-494E-476D-A916-DC0DAB99DDCB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0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279232" y="1632000"/>
            <a:ext cx="5232000" cy="4464000"/>
          </a:xfrm>
        </p:spPr>
        <p:txBody>
          <a:bodyPr lIns="0" tIns="0" rIns="0" bIns="0"/>
          <a:lstStyle>
            <a:lvl1pPr marL="180975" indent="-180975">
              <a:buClr>
                <a:srgbClr val="FF850E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720000" indent="-180000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3pPr>
            <a:lvl4pPr marL="989013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4pPr>
            <a:lvl5pPr marL="126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/>
          </p:nvPr>
        </p:nvSpPr>
        <p:spPr>
          <a:xfrm>
            <a:off x="711200" y="1632000"/>
            <a:ext cx="5184000" cy="4464000"/>
          </a:xfrm>
        </p:spPr>
        <p:txBody>
          <a:bodyPr lIns="0" tIns="0" rIns="0" bIns="0"/>
          <a:lstStyle>
            <a:lvl1pPr marL="180975" indent="-180975">
              <a:buClr>
                <a:srgbClr val="FF850E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720000" indent="-180000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3pPr>
            <a:lvl4pPr marL="989013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4pPr>
            <a:lvl5pPr marL="1260000" indent="-180975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68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8EBD9E-6D8B-412B-891A-60F6EEE4C7AB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932BE8D-8D3A-403D-A5C7-F36F9E39D8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710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8B92D455-9ACD-4F2A-9D40-539DDEF6928B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11200" y="1627200"/>
            <a:ext cx="10843200" cy="4464000"/>
          </a:xfrm>
        </p:spPr>
        <p:txBody>
          <a:bodyPr lIns="0" tIns="0" rIns="0" bIns="0">
            <a:noAutofit/>
          </a:bodyPr>
          <a:lstStyle>
            <a:lvl1pPr marL="285750" indent="-285750">
              <a:buClr>
                <a:srgbClr val="FF850E"/>
              </a:buClr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1pPr>
            <a:lvl2pPr marL="554775" indent="-285750">
              <a:buClr>
                <a:srgbClr val="FF850E"/>
              </a:buClr>
              <a:buFont typeface="Century Gothic" panose="020B0502020202020204" pitchFamily="34" charset="0"/>
              <a:buChar char="―"/>
              <a:defRPr b="0">
                <a:solidFill>
                  <a:schemeClr val="bg1"/>
                </a:solidFill>
              </a:defRPr>
            </a:lvl2pPr>
            <a:lvl3pPr marL="825750" indent="-285750">
              <a:buClr>
                <a:srgbClr val="FF850E"/>
              </a:buClr>
              <a:buFont typeface="Century Gothic" panose="020B0502020202020204" pitchFamily="34" charset="0"/>
              <a:buChar char="―"/>
              <a:defRPr b="0">
                <a:solidFill>
                  <a:schemeClr val="bg1"/>
                </a:solidFill>
              </a:defRPr>
            </a:lvl3pPr>
            <a:lvl4pPr marL="1093788" indent="-285750">
              <a:buClr>
                <a:srgbClr val="FF850E"/>
              </a:buClr>
              <a:buFont typeface="Century Gothic" panose="020B0502020202020204" pitchFamily="34" charset="0"/>
              <a:buChar char="―"/>
              <a:defRPr b="0">
                <a:solidFill>
                  <a:schemeClr val="bg1"/>
                </a:solidFill>
              </a:defRPr>
            </a:lvl4pPr>
            <a:lvl5pPr marL="1364775" indent="-285750">
              <a:buClr>
                <a:srgbClr val="FF850E"/>
              </a:buClr>
              <a:buFont typeface="Century Gothic" panose="020B0502020202020204" pitchFamily="34" charset="0"/>
              <a:buChar char="―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03322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_Slide_3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8B92D455-9ACD-4F2A-9D40-539DDEF6928B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15746" y="836712"/>
            <a:ext cx="10849205" cy="0"/>
          </a:xfrm>
          <a:prstGeom prst="line">
            <a:avLst/>
          </a:prstGeom>
          <a:ln w="19050">
            <a:solidFill>
              <a:schemeClr val="bg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235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0"/>
            <a:ext cx="11711124" cy="611452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A871EF76-E46D-406B-AEC4-5F9BCAE0A97A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544610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38760" y="1219200"/>
            <a:ext cx="11711125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18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SUMMARY, 1 SENTENCE, ALL CAPS, NO DOT AT THE END 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711200" y="2133600"/>
            <a:ext cx="10871200" cy="37338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4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7735E36D-1B70-4483-BAC9-CB8ABAF18228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1" hasCustomPrompt="1"/>
          </p:nvPr>
        </p:nvSpPr>
        <p:spPr>
          <a:xfrm>
            <a:off x="6235206" y="4353655"/>
            <a:ext cx="5325532" cy="1800000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5214" y="1600200"/>
            <a:ext cx="5324605" cy="295200"/>
          </a:xfrm>
          <a:solidFill>
            <a:srgbClr val="FF850E"/>
          </a:solidFill>
        </p:spPr>
        <p:txBody>
          <a:bodyPr lIns="36000" anchor="ctr"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1200" y="1600200"/>
            <a:ext cx="5280000" cy="295200"/>
          </a:xfrm>
          <a:solidFill>
            <a:srgbClr val="FF850E"/>
          </a:solidFill>
        </p:spPr>
        <p:txBody>
          <a:bodyPr lIns="36000" anchor="ctr"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11200" y="4353655"/>
            <a:ext cx="5280587" cy="1800000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6235206" y="1969896"/>
            <a:ext cx="5325532" cy="1800000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35206" y="3976464"/>
            <a:ext cx="5325532" cy="295200"/>
          </a:xfrm>
          <a:solidFill>
            <a:srgbClr val="52ADD5"/>
          </a:solidFill>
        </p:spPr>
        <p:txBody>
          <a:bodyPr lIns="36000" anchor="ctr"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711200" y="1969896"/>
            <a:ext cx="5280587" cy="1800000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11200" y="3976464"/>
            <a:ext cx="5280000" cy="295200"/>
          </a:xfrm>
          <a:solidFill>
            <a:srgbClr val="52ADD5"/>
          </a:solidFill>
        </p:spPr>
        <p:txBody>
          <a:bodyPr lIns="36000" anchor="ctr"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1625746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85B23D7C-6DA0-47F5-824E-C980D2719A44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415" y="1628801"/>
            <a:ext cx="5280587" cy="4464025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339419" y="1628800"/>
            <a:ext cx="5325533" cy="296044"/>
          </a:xfrm>
          <a:solidFill>
            <a:srgbClr val="FF850E"/>
          </a:solidFill>
        </p:spPr>
        <p:txBody>
          <a:bodyPr lIns="36000" t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339419" y="3933056"/>
            <a:ext cx="5325533" cy="296044"/>
          </a:xfrm>
          <a:solidFill>
            <a:srgbClr val="52ADD5"/>
          </a:solidFill>
        </p:spPr>
        <p:txBody>
          <a:bodyPr lIns="36000" t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7" name="Content Placeholder 8"/>
          <p:cNvSpPr>
            <a:spLocks noGrp="1"/>
          </p:cNvSpPr>
          <p:nvPr>
            <p:ph sz="quarter" idx="24" hasCustomPrompt="1"/>
          </p:nvPr>
        </p:nvSpPr>
        <p:spPr>
          <a:xfrm>
            <a:off x="6339418" y="4293096"/>
            <a:ext cx="5325533" cy="1802904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8" name="Content Placeholder 8"/>
          <p:cNvSpPr>
            <a:spLocks noGrp="1"/>
          </p:cNvSpPr>
          <p:nvPr>
            <p:ph sz="quarter" idx="25" hasCustomPrompt="1"/>
          </p:nvPr>
        </p:nvSpPr>
        <p:spPr>
          <a:xfrm>
            <a:off x="6339418" y="1988840"/>
            <a:ext cx="5325533" cy="1728192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 baseline="0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en-GB" noProof="0" dirty="0"/>
              <a:t>Click to edit text 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2800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018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65A813AA-B363-4EFD-8BB6-22AE4C1F6659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1696" y="1600200"/>
            <a:ext cx="3360000" cy="295200"/>
          </a:xfrm>
          <a:solidFill>
            <a:srgbClr val="FF850E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56216" y="1600200"/>
            <a:ext cx="3360000" cy="295200"/>
          </a:xfrm>
          <a:solidFill>
            <a:srgbClr val="52ADD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199967" y="1600200"/>
            <a:ext cx="3360000" cy="295200"/>
          </a:xfrm>
          <a:solidFill>
            <a:srgbClr val="FF850E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7" hasCustomPrompt="1"/>
          </p:nvPr>
        </p:nvSpPr>
        <p:spPr>
          <a:xfrm>
            <a:off x="711200" y="2032248"/>
            <a:ext cx="3361267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4455583" y="2031826"/>
            <a:ext cx="3361267" cy="4104878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1" name="Content Placeholder 10"/>
          <p:cNvSpPr>
            <a:spLocks noGrp="1"/>
          </p:cNvSpPr>
          <p:nvPr>
            <p:ph sz="quarter" idx="19" hasCustomPrompt="1"/>
          </p:nvPr>
        </p:nvSpPr>
        <p:spPr>
          <a:xfrm>
            <a:off x="8199967" y="2032248"/>
            <a:ext cx="3361267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021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6B0D7991-2876-4005-B7A8-DEB94A40AB1C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600200"/>
            <a:ext cx="2400000" cy="295200"/>
          </a:xfrm>
          <a:solidFill>
            <a:srgbClr val="FF850E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74625" indent="0">
              <a:buFontTx/>
              <a:buNone/>
              <a:defRPr/>
            </a:lvl2pPr>
            <a:lvl3pPr marL="368300" indent="0">
              <a:buFontTx/>
              <a:buNone/>
              <a:defRPr/>
            </a:lvl3pPr>
            <a:lvl4pPr marL="630237" indent="0">
              <a:buFontTx/>
              <a:buNone/>
              <a:defRPr/>
            </a:lvl4pPr>
            <a:lvl5pPr marL="8001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527679" y="1600200"/>
            <a:ext cx="2400000" cy="295200"/>
          </a:xfrm>
          <a:solidFill>
            <a:srgbClr val="52ADD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74625" indent="0">
              <a:buFontTx/>
              <a:buNone/>
              <a:defRPr/>
            </a:lvl2pPr>
            <a:lvl3pPr marL="368300" indent="0">
              <a:buFontTx/>
              <a:buNone/>
              <a:defRPr/>
            </a:lvl3pPr>
            <a:lvl4pPr marL="630237" indent="0">
              <a:buFontTx/>
              <a:buNone/>
              <a:defRPr/>
            </a:lvl4pPr>
            <a:lvl5pPr marL="8001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344157" y="1600200"/>
            <a:ext cx="2400000" cy="295200"/>
          </a:xfrm>
          <a:solidFill>
            <a:srgbClr val="FF850E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74625" indent="0">
              <a:buFontTx/>
              <a:buNone/>
              <a:defRPr/>
            </a:lvl2pPr>
            <a:lvl3pPr marL="368300" indent="0">
              <a:buFontTx/>
              <a:buNone/>
              <a:defRPr/>
            </a:lvl3pPr>
            <a:lvl4pPr marL="630237" indent="0">
              <a:buFontTx/>
              <a:buNone/>
              <a:defRPr/>
            </a:lvl4pPr>
            <a:lvl5pPr marL="8001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60635" y="1600200"/>
            <a:ext cx="2400000" cy="295200"/>
          </a:xfrm>
          <a:solidFill>
            <a:srgbClr val="52ADD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1" i="0">
                <a:solidFill>
                  <a:schemeClr val="bg1"/>
                </a:solidFill>
              </a:defRPr>
            </a:lvl1pPr>
            <a:lvl2pPr marL="174625" indent="0">
              <a:buFontTx/>
              <a:buNone/>
              <a:defRPr/>
            </a:lvl2pPr>
            <a:lvl3pPr marL="368300" indent="0">
              <a:buFontTx/>
              <a:buNone/>
              <a:defRPr/>
            </a:lvl3pPr>
            <a:lvl4pPr marL="630237" indent="0">
              <a:buFontTx/>
              <a:buNone/>
              <a:defRPr/>
            </a:lvl4pPr>
            <a:lvl5pPr marL="8001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6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711201" y="2032671"/>
            <a:ext cx="2400300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7" name="Content Placeholder 10"/>
          <p:cNvSpPr>
            <a:spLocks noGrp="1"/>
          </p:cNvSpPr>
          <p:nvPr>
            <p:ph sz="quarter" idx="19" hasCustomPrompt="1"/>
          </p:nvPr>
        </p:nvSpPr>
        <p:spPr>
          <a:xfrm>
            <a:off x="3527679" y="2032249"/>
            <a:ext cx="2400300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8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6344158" y="2032249"/>
            <a:ext cx="2400300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9" name="Content Placeholder 10"/>
          <p:cNvSpPr>
            <a:spLocks noGrp="1"/>
          </p:cNvSpPr>
          <p:nvPr>
            <p:ph sz="quarter" idx="21" hasCustomPrompt="1"/>
          </p:nvPr>
        </p:nvSpPr>
        <p:spPr>
          <a:xfrm>
            <a:off x="9160635" y="2032249"/>
            <a:ext cx="2400300" cy="4104456"/>
          </a:xfrm>
        </p:spPr>
        <p:txBody>
          <a:bodyPr>
            <a:normAutofit/>
          </a:bodyPr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12800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606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3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5568B018-3922-4346-ADB9-C56782FAAEC3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556000" y="5069480"/>
            <a:ext cx="7968885" cy="702508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546679" y="1492067"/>
            <a:ext cx="7968885" cy="702508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56000" y="4182371"/>
            <a:ext cx="7968885" cy="702508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546679" y="3289192"/>
            <a:ext cx="7968885" cy="702508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711200" y="1492265"/>
            <a:ext cx="2497667" cy="703700"/>
          </a:xfrm>
          <a:solidFill>
            <a:srgbClr val="FF850E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13723"/>
            <a:ext cx="2497667" cy="703700"/>
          </a:xfrm>
          <a:solidFill>
            <a:srgbClr val="52ADD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11200" y="5068076"/>
            <a:ext cx="2497667" cy="703700"/>
          </a:xfrm>
          <a:solidFill>
            <a:srgbClr val="52ADD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200" y="4158227"/>
            <a:ext cx="2497667" cy="703700"/>
          </a:xfrm>
          <a:solidFill>
            <a:srgbClr val="FF850E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12800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511915" y="2394004"/>
            <a:ext cx="7968885" cy="702508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76436" y="2394202"/>
            <a:ext cx="2497667" cy="703700"/>
          </a:xfrm>
          <a:solidFill>
            <a:srgbClr val="FF850E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3762530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er_Slid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1BDFBBC0-FAC2-4AC8-BFA8-237E916A7D7D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454400" y="15240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54400" y="24372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454400" y="33516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454400" y="42672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469804" y="51816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29467" y="15240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29467" y="24384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29467" y="33528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829467" y="42672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29467" y="5181600"/>
            <a:ext cx="2371200" cy="763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ner_Slid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1BDFBBC0-FAC2-4AC8-BFA8-237E916A7D7D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454400" y="11430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54400" y="21336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454400" y="31242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454400" y="41148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469804" y="5105400"/>
            <a:ext cx="7968885" cy="763200"/>
          </a:xfrm>
        </p:spPr>
        <p:txBody>
          <a:bodyPr/>
          <a:lstStyle>
            <a:lvl1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29467" y="11430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29467" y="21348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29467" y="31254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829467" y="4114800"/>
            <a:ext cx="2371200" cy="7632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29467" y="5105400"/>
            <a:ext cx="2371200" cy="763200"/>
          </a:xfrm>
        </p:spPr>
        <p:txBody>
          <a:bodyPr/>
          <a:lstStyle/>
          <a:p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15746" y="836712"/>
            <a:ext cx="10849205" cy="0"/>
          </a:xfrm>
          <a:prstGeom prst="line">
            <a:avLst/>
          </a:prstGeom>
          <a:ln w="19050">
            <a:solidFill>
              <a:schemeClr val="bg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FB7785-D53E-4018-8344-55F0F9F38E92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D95A14-BE63-4F38-9969-6088F84509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89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_Slid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1"/>
            <a:ext cx="11711124" cy="61145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1BDFBBC0-FAC2-4AC8-BFA8-237E916A7D7D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1191255" y="2063478"/>
            <a:ext cx="4512501" cy="1728192"/>
          </a:xfrm>
        </p:spPr>
        <p:txBody>
          <a:bodyPr/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191255" y="1676400"/>
            <a:ext cx="4512501" cy="295200"/>
          </a:xfrm>
          <a:solidFill>
            <a:srgbClr val="FF850E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4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1191255" y="4223718"/>
            <a:ext cx="4512501" cy="1728192"/>
          </a:xfrm>
        </p:spPr>
        <p:txBody>
          <a:bodyPr/>
          <a:lstStyle>
            <a:lvl1pPr algn="l">
              <a:buClr>
                <a:srgbClr val="FF850E"/>
              </a:buClr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39127" y="2735553"/>
            <a:ext cx="1728192" cy="384043"/>
          </a:xfrm>
          <a:solidFill>
            <a:srgbClr val="52ADD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39127" y="4895793"/>
            <a:ext cx="1728192" cy="384043"/>
          </a:xfrm>
          <a:solidFill>
            <a:srgbClr val="52ADD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text 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5"/>
          </p:nvPr>
        </p:nvSpPr>
        <p:spPr>
          <a:xfrm>
            <a:off x="5895777" y="2063479"/>
            <a:ext cx="5585024" cy="3887787"/>
          </a:xfrm>
        </p:spPr>
        <p:txBody>
          <a:bodyPr/>
          <a:lstStyle>
            <a:lvl1pPr algn="l">
              <a:buClr>
                <a:srgbClr val="FF850E"/>
              </a:buClr>
              <a:defRPr sz="1400">
                <a:solidFill>
                  <a:schemeClr val="bg1"/>
                </a:solidFill>
              </a:defRPr>
            </a:lvl1pPr>
            <a:lvl2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2pPr>
            <a:lvl3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3pPr>
            <a:lvl4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4pPr>
            <a:lvl5pPr algn="l">
              <a:buClr>
                <a:srgbClr val="FF850E"/>
              </a:buCl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917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45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28600"/>
            <a:ext cx="11711125" cy="6114524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38760" y="4800600"/>
            <a:ext cx="11711125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/>
              <a:t>CHAPTER PAGE, 24 POINTS, ALL CAPS, NO DOT AT THE END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6467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2" y="228601"/>
            <a:ext cx="11711121" cy="6114521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5D4C5B74-59C5-48D3-B085-BA92815C2951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19" y="931200"/>
            <a:ext cx="1066588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108432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12800" y="4876800"/>
            <a:ext cx="10769600" cy="13716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 b="0">
                <a:solidFill>
                  <a:schemeClr val="bg1"/>
                </a:solidFill>
              </a:defRPr>
            </a:lvl2pPr>
            <a:lvl3pPr>
              <a:defRPr sz="1600" b="0">
                <a:solidFill>
                  <a:schemeClr val="bg1"/>
                </a:solidFill>
              </a:defRPr>
            </a:lvl3pPr>
            <a:lvl4pPr>
              <a:defRPr sz="16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38762" y="1752600"/>
            <a:ext cx="11711121" cy="304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036D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12800" y="1295400"/>
            <a:ext cx="10769600" cy="0"/>
          </a:xfrm>
          <a:prstGeom prst="line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619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0"/>
            <a:ext cx="11711124" cy="611452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B0524EAD-0230-40DF-8CD1-CD8301CC086E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82296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6982885" y="1752600"/>
            <a:ext cx="4396316" cy="4267200"/>
          </a:xfrm>
        </p:spPr>
        <p:txBody>
          <a:bodyPr anchor="ctr"/>
          <a:lstStyle>
            <a:lvl1pPr marL="0" indent="0" algn="ctr">
              <a:buNone/>
              <a:defRPr b="0">
                <a:solidFill>
                  <a:srgbClr val="001E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 b="0">
                <a:solidFill>
                  <a:srgbClr val="001E6D"/>
                </a:solidFill>
              </a:defRPr>
            </a:lvl1pPr>
            <a:lvl2pPr>
              <a:defRPr b="0">
                <a:solidFill>
                  <a:srgbClr val="001E6D"/>
                </a:solidFill>
              </a:defRPr>
            </a:lvl2pPr>
            <a:lvl3pPr>
              <a:defRPr b="0">
                <a:solidFill>
                  <a:srgbClr val="001E6D"/>
                </a:solidFill>
              </a:defRPr>
            </a:lvl3pPr>
            <a:lvl4pPr>
              <a:defRPr b="0">
                <a:solidFill>
                  <a:srgbClr val="001E6D"/>
                </a:solidFill>
              </a:defRPr>
            </a:lvl4pPr>
            <a:lvl5pPr>
              <a:defRPr b="0">
                <a:solidFill>
                  <a:srgbClr val="001E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12800" y="1524000"/>
            <a:ext cx="83328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01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0"/>
            <a:ext cx="11711124" cy="6114522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82296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36040F62-AB9E-4493-936E-B0E639D6308C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3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12800" y="1524000"/>
            <a:ext cx="83328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705600" y="3962401"/>
            <a:ext cx="4572000" cy="205713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705600" y="1771652"/>
            <a:ext cx="4572000" cy="205713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9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0"/>
            <a:ext cx="11711124" cy="6114522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82296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FD204A62-AC3B-46BD-9F3D-292E1F356022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4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5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14918" y="1524000"/>
            <a:ext cx="83328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705600" y="3962401"/>
            <a:ext cx="2348057" cy="2058544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9245601" y="3962401"/>
            <a:ext cx="2348057" cy="2058544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705600" y="1752600"/>
            <a:ext cx="4876800" cy="2057400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27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1" y="228600"/>
            <a:ext cx="11711124" cy="6114522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82296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8793E3C-14E2-42B1-B645-C2A3099E63F5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0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6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814918" y="1524000"/>
            <a:ext cx="83328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705600" y="1761859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143999" y="1761859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705600" y="3914775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9143999" y="3914775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7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2" y="228600"/>
            <a:ext cx="11711121" cy="611452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78279016-9D77-483B-9B95-6A6DA726D127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54864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6982885" y="1752600"/>
            <a:ext cx="4396316" cy="426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03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14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12800" y="1524000"/>
            <a:ext cx="59960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60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001E6D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54864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001E6D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182C110-ACE1-4ECD-BB83-6402CB75644D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3" descr="Pöyry_logo_30_mm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4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5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2" y="228600"/>
            <a:ext cx="11711121" cy="6114522"/>
          </a:xfrm>
          <a:prstGeom prst="rect">
            <a:avLst/>
          </a:prstGeom>
        </p:spPr>
      </p:pic>
      <p:sp>
        <p:nvSpPr>
          <p:cNvPr id="14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815348" y="931813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813228" y="475813"/>
            <a:ext cx="54864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rgbClr val="001E6D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850E"/>
                </a:solidFill>
              </a:rPr>
              <a:t>Click to edit Master title style</a:t>
            </a:r>
            <a:endParaRPr lang="en-GB" sz="2000" dirty="0">
              <a:solidFill>
                <a:srgbClr val="FF850E"/>
              </a:solidFill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812800" y="1524000"/>
            <a:ext cx="59960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705600" y="3962401"/>
            <a:ext cx="2348057" cy="2058544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9245601" y="3962401"/>
            <a:ext cx="2348057" cy="2058544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705600" y="1752600"/>
            <a:ext cx="4876800" cy="2057400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solidFill>
                  <a:srgbClr val="00036D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2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2" y="228600"/>
            <a:ext cx="11711121" cy="6114522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4920" y="931200"/>
            <a:ext cx="5890681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FF850E"/>
                </a:solidFill>
              </a:defRPr>
            </a:lvl1pPr>
          </a:lstStyle>
          <a:p>
            <a:r>
              <a:rPr lang="en-GB" noProof="0" dirty="0"/>
              <a:t>Space for short optional subtitle, 1 sentence, 1-2 lines, no dot at the end 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2800" y="475200"/>
            <a:ext cx="5486400" cy="35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FF850E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618362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363AED33-412B-4265-A555-01E24ECA9F11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531962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531962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4" name="Picture 23" descr="Pöyry_logo_30_mm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7" y="6400800"/>
            <a:ext cx="1727200" cy="381000"/>
          </a:xfrm>
          <a:prstGeom prst="rect">
            <a:avLst/>
          </a:prstGeom>
          <a:noFill/>
        </p:spPr>
      </p:pic>
      <p:sp>
        <p:nvSpPr>
          <p:cNvPr id="25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>
                <a:solidFill>
                  <a:schemeClr val="bg1">
                    <a:lumMod val="50000"/>
                  </a:schemeClr>
                </a:solidFill>
              </a:rPr>
              <a:t>COPYRIGHT©PÖYRY</a:t>
            </a:r>
          </a:p>
        </p:txBody>
      </p:sp>
      <p:sp>
        <p:nvSpPr>
          <p:cNvPr id="26" name="Line 17"/>
          <p:cNvSpPr>
            <a:spLocks noChangeShapeType="1"/>
          </p:cNvSpPr>
          <p:nvPr userDrawn="1"/>
        </p:nvSpPr>
        <p:spPr bwMode="auto">
          <a:xfrm>
            <a:off x="239184" y="6364586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14" name="Content Placeholder 21"/>
          <p:cNvSpPr>
            <a:spLocks noGrp="1"/>
          </p:cNvSpPr>
          <p:nvPr>
            <p:ph sz="quarter" idx="17"/>
          </p:nvPr>
        </p:nvSpPr>
        <p:spPr>
          <a:xfrm>
            <a:off x="812800" y="1752600"/>
            <a:ext cx="5384800" cy="4267200"/>
          </a:xfrm>
        </p:spPr>
        <p:txBody>
          <a:bodyPr/>
          <a:lstStyle>
            <a:lvl1pPr>
              <a:defRPr>
                <a:solidFill>
                  <a:srgbClr val="00036D"/>
                </a:solidFill>
              </a:defRPr>
            </a:lvl1pPr>
            <a:lvl2pPr>
              <a:defRPr b="0">
                <a:solidFill>
                  <a:srgbClr val="00036D"/>
                </a:solidFill>
              </a:defRPr>
            </a:lvl2pPr>
            <a:lvl3pPr>
              <a:defRPr b="0">
                <a:solidFill>
                  <a:srgbClr val="00036D"/>
                </a:solidFill>
              </a:defRPr>
            </a:lvl3pPr>
            <a:lvl4pPr>
              <a:defRPr b="0">
                <a:solidFill>
                  <a:srgbClr val="00036D"/>
                </a:solidFill>
              </a:defRPr>
            </a:lvl4pPr>
            <a:lvl5pPr>
              <a:defRPr b="0">
                <a:solidFill>
                  <a:srgbClr val="00036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814918" y="1524000"/>
            <a:ext cx="5996077" cy="0"/>
          </a:xfrm>
          <a:prstGeom prst="line">
            <a:avLst/>
          </a:prstGeom>
          <a:ln w="19050">
            <a:solidFill>
              <a:srgbClr val="FF850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705600" y="1761859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705600" y="3914775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9143999" y="3914775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143999" y="1761859"/>
            <a:ext cx="2336800" cy="2076716"/>
          </a:xfrm>
        </p:spPr>
        <p:txBody>
          <a:bodyPr anchor="ctr"/>
          <a:lstStyle>
            <a:lvl1pPr marL="0" indent="0" algn="ctr">
              <a:buClr>
                <a:srgbClr val="FF850E"/>
              </a:buClr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4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84CB5B-5BC9-4F34-9A30-752FF1B25984}" type="datetime1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05825FA-29CD-4D09-8601-44CCE2E60A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588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_Cover_O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1" y="230861"/>
            <a:ext cx="11704319" cy="639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886200"/>
            <a:ext cx="9144000" cy="151871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90000"/>
              </a:lnSpc>
              <a:defRPr sz="16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02062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_Cov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3" y="230861"/>
            <a:ext cx="11688756" cy="6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1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_Cover_O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2" y="230860"/>
            <a:ext cx="11688755" cy="63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07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75200"/>
            <a:ext cx="10843200" cy="3564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000" y="1627200"/>
            <a:ext cx="5184000" cy="4464000"/>
          </a:xfrm>
        </p:spPr>
        <p:txBody>
          <a:bodyPr lIns="0" tIns="0" rIns="36000" bIns="0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6000" y="1627200"/>
            <a:ext cx="5323200" cy="4464000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19F2-9B4E-4335-9C18-B01AA23399EE}" type="datetime1">
              <a:rPr lang="en-US" smtClean="0"/>
              <a:t>9/27/2020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Pöyry Partnership Proposal for SIIA (Confidential)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BC2C-A530-4455-B21C-78FA96D4ED6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/>
              <a:t>COPYRIGHT©PÖYRY</a:t>
            </a:r>
          </a:p>
        </p:txBody>
      </p:sp>
      <p:sp>
        <p:nvSpPr>
          <p:cNvPr id="9" name="Line 17"/>
          <p:cNvSpPr>
            <a:spLocks noChangeShapeType="1"/>
          </p:cNvSpPr>
          <p:nvPr userDrawn="1"/>
        </p:nvSpPr>
        <p:spPr bwMode="auto">
          <a:xfrm>
            <a:off x="239184" y="6315075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979200"/>
            <a:ext cx="1085003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001E6D"/>
                </a:solidFill>
              </a:defRPr>
            </a:lvl1pPr>
          </a:lstStyle>
          <a:p>
            <a:r>
              <a:rPr lang="en-GB" noProof="0" dirty="0"/>
              <a:t>Space for short optional subtitle/summary, 1 sentence, 1-2 lines, no dot at the end </a:t>
            </a:r>
          </a:p>
        </p:txBody>
      </p:sp>
    </p:spTree>
    <p:extLst>
      <p:ext uri="{BB962C8B-B14F-4D97-AF65-F5344CB8AC3E}">
        <p14:creationId xmlns:p14="http://schemas.microsoft.com/office/powerpoint/2010/main" val="2431010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75200"/>
            <a:ext cx="10843200" cy="356400"/>
          </a:xfrm>
        </p:spPr>
        <p:txBody>
          <a:bodyPr/>
          <a:lstStyle>
            <a:lvl1pPr>
              <a:defRPr baseline="0">
                <a:solidFill>
                  <a:srgbClr val="001E6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2pPr marL="450000">
              <a:defRPr/>
            </a:lvl2pPr>
            <a:lvl3pPr marL="720000" indent="-180000">
              <a:defRPr/>
            </a:lvl3pPr>
            <a:lvl5pPr marL="1260000"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>
                <a:solidFill>
                  <a:srgbClr val="000000"/>
                </a:solidFill>
              </a:rPr>
              <a:t>MARCH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PÖYRY PRESENTATION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BC2C-A530-4455-B21C-78FA96D4ED6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239184" y="6315075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979200"/>
            <a:ext cx="1085003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001E6D"/>
                </a:solidFill>
              </a:defRPr>
            </a:lvl1pPr>
          </a:lstStyle>
          <a:p>
            <a:r>
              <a:rPr lang="en-GB" noProof="0" dirty="0"/>
              <a:t>Space for short optional subtitle/summary, 1 sentence, 1-2 lines, no dot at the end </a:t>
            </a:r>
          </a:p>
        </p:txBody>
      </p:sp>
    </p:spTree>
    <p:extLst>
      <p:ext uri="{BB962C8B-B14F-4D97-AF65-F5344CB8AC3E}">
        <p14:creationId xmlns:p14="http://schemas.microsoft.com/office/powerpoint/2010/main" val="3781638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75200"/>
            <a:ext cx="10843200" cy="356400"/>
          </a:xfrm>
        </p:spPr>
        <p:txBody>
          <a:bodyPr/>
          <a:lstStyle>
            <a:lvl1pPr>
              <a:defRPr baseline="0">
                <a:solidFill>
                  <a:srgbClr val="001E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2pPr marL="450000">
              <a:defRPr/>
            </a:lvl2pPr>
            <a:lvl3pPr marL="720000" indent="-180000">
              <a:defRPr/>
            </a:lvl3pPr>
            <a:lvl5pPr marL="12600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/>
              <a:t>MARCH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PÖYRY PRESENTATION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BC2C-A530-4455-B21C-78FA96D4ED6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/>
              <a:t>COPYRIGHT©PÖYRY</a:t>
            </a:r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239184" y="6315075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979200"/>
            <a:ext cx="1085003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001E6D"/>
                </a:solidFill>
              </a:defRPr>
            </a:lvl1pPr>
          </a:lstStyle>
          <a:p>
            <a:r>
              <a:rPr lang="en-GB" noProof="0" dirty="0"/>
              <a:t>Space for short optional subtitle/summary, 1 sentence, 1-2 lines, no dot at the end </a:t>
            </a:r>
          </a:p>
        </p:txBody>
      </p:sp>
    </p:spTree>
    <p:extLst>
      <p:ext uri="{BB962C8B-B14F-4D97-AF65-F5344CB8AC3E}">
        <p14:creationId xmlns:p14="http://schemas.microsoft.com/office/powerpoint/2010/main" val="197957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&amp;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475200"/>
            <a:ext cx="10843200" cy="3564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000" y="1627200"/>
            <a:ext cx="6144000" cy="446400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000" y="1627200"/>
            <a:ext cx="4512000" cy="446400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/>
              <a:t>MARCH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PÖYRY PRESENTATION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BC2C-A530-4455-B21C-78FA96D4ED6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5039785" y="6477000"/>
            <a:ext cx="110278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en-GB" sz="600" noProof="0" dirty="0"/>
              <a:t>COPYRIGHT©PÖYRY</a:t>
            </a:r>
          </a:p>
        </p:txBody>
      </p:sp>
      <p:sp>
        <p:nvSpPr>
          <p:cNvPr id="9" name="Line 17"/>
          <p:cNvSpPr>
            <a:spLocks noChangeShapeType="1"/>
          </p:cNvSpPr>
          <p:nvPr userDrawn="1"/>
        </p:nvSpPr>
        <p:spPr bwMode="auto">
          <a:xfrm>
            <a:off x="239184" y="6315075"/>
            <a:ext cx="1170728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980378"/>
            <a:ext cx="10850033" cy="2880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 baseline="0">
                <a:solidFill>
                  <a:srgbClr val="001E6D"/>
                </a:solidFill>
              </a:defRPr>
            </a:lvl1pPr>
          </a:lstStyle>
          <a:p>
            <a:r>
              <a:rPr lang="en-GB" noProof="0" dirty="0"/>
              <a:t>Space for short optional subtitle/summary, 1 sentence, 1-2 lines, no dot at the end </a:t>
            </a:r>
          </a:p>
        </p:txBody>
      </p:sp>
    </p:spTree>
    <p:extLst>
      <p:ext uri="{BB962C8B-B14F-4D97-AF65-F5344CB8AC3E}">
        <p14:creationId xmlns:p14="http://schemas.microsoft.com/office/powerpoint/2010/main" val="16876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AD3F55-7BC7-4876-AE33-C7E8879E5F85}" type="datetime1">
              <a:rPr lang="ru-RU" smtClean="0"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958E8D-CD1C-4FD2-B181-911018CF02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263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BE6DAC-FDAF-4E10-893F-7312FA18E742}" type="datetime1">
              <a:rPr lang="ru-RU" smtClean="0"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8C5714-57C7-4367-BE45-4DFB41816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5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3F5C3F-4061-4271-BC91-27B95821EF73}" type="datetime1">
              <a:rPr lang="ru-RU" smtClean="0"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B5B1C80-085E-4A8D-B103-1D5F74DAEA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49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A1A3BA-78F0-4018-801B-B0781320D153}" type="datetime1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BFA1CA3-0E63-40BF-9AD5-363DF314BF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567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ABA6B8-7152-4060-99B2-0A5C0B7C398A}" type="datetime1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F4BE07E-37E3-403E-B31F-33DC9E51FD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83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FB27BD-C9FF-4291-B684-BC89C5D803A3}" type="datetime1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95BF77B-8E27-4EC7-A9CB-36076A8E93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  <p:sldLayoutId id="2147485133" r:id="rId4"/>
    <p:sldLayoutId id="2147485134" r:id="rId5"/>
    <p:sldLayoutId id="2147485135" r:id="rId6"/>
    <p:sldLayoutId id="2147485136" r:id="rId7"/>
    <p:sldLayoutId id="2147485137" r:id="rId8"/>
    <p:sldLayoutId id="2147485138" r:id="rId9"/>
    <p:sldLayoutId id="2147485139" r:id="rId10"/>
    <p:sldLayoutId id="2147485140" r:id="rId11"/>
    <p:sldLayoutId id="2147485147" r:id="rId12"/>
    <p:sldLayoutId id="214748527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627200"/>
            <a:ext cx="10843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2218" y="6562800"/>
            <a:ext cx="4223783" cy="1065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7086A70F-CAA4-43EA-9B26-559619F848E4}" type="datetime4">
              <a:rPr lang="en-US" smtClean="0"/>
              <a:pPr/>
              <a:t>September 27, 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2216" y="6476400"/>
            <a:ext cx="4224000" cy="108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r>
              <a:rPr lang="en-GB"/>
              <a:t>PÖYRY PRESENTATION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000" y="6476400"/>
            <a:ext cx="2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cap="all" baseline="0">
                <a:solidFill>
                  <a:srgbClr val="00036D"/>
                </a:solidFill>
              </a:defRPr>
            </a:lvl1pPr>
          </a:lstStyle>
          <a:p>
            <a:fld id="{C32ABC2C-A530-4455-B21C-78FA96D4ED6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3" descr="Pöyry_logo_30_mm_rgb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87867" y="6345238"/>
            <a:ext cx="1727200" cy="381000"/>
          </a:xfrm>
          <a:prstGeom prst="rect">
            <a:avLst/>
          </a:prstGeom>
          <a:noFill/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16000" y="475200"/>
            <a:ext cx="1084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817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  <p:sldLayoutId id="2147485160" r:id="rId12"/>
    <p:sldLayoutId id="2147485161" r:id="rId13"/>
    <p:sldLayoutId id="2147485162" r:id="rId14"/>
    <p:sldLayoutId id="2147485163" r:id="rId15"/>
    <p:sldLayoutId id="2147485164" r:id="rId16"/>
    <p:sldLayoutId id="2147485165" r:id="rId17"/>
    <p:sldLayoutId id="2147485166" r:id="rId18"/>
    <p:sldLayoutId id="2147485167" r:id="rId19"/>
    <p:sldLayoutId id="2147485168" r:id="rId20"/>
    <p:sldLayoutId id="2147485169" r:id="rId21"/>
    <p:sldLayoutId id="2147485170" r:id="rId22"/>
    <p:sldLayoutId id="2147485171" r:id="rId23"/>
    <p:sldLayoutId id="2147485172" r:id="rId24"/>
    <p:sldLayoutId id="2147485173" r:id="rId25"/>
    <p:sldLayoutId id="2147485174" r:id="rId26"/>
    <p:sldLayoutId id="2147485175" r:id="rId27"/>
    <p:sldLayoutId id="2147485176" r:id="rId28"/>
    <p:sldLayoutId id="2147485177" r:id="rId29"/>
    <p:sldLayoutId id="2147485178" r:id="rId30"/>
    <p:sldLayoutId id="2147485179" r:id="rId31"/>
    <p:sldLayoutId id="2147485180" r:id="rId32"/>
    <p:sldLayoutId id="2147485181" r:id="rId3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000" b="1" kern="1200" cap="all" baseline="0">
          <a:solidFill>
            <a:srgbClr val="FF850E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Clr>
          <a:srgbClr val="FF850E"/>
        </a:buClr>
        <a:buSzPct val="110000"/>
        <a:buFont typeface="Symbol" pitchFamily="18" charset="2"/>
        <a:buChar char=""/>
        <a:defRPr sz="1800" b="0" kern="1200">
          <a:solidFill>
            <a:srgbClr val="001E6D"/>
          </a:solidFill>
          <a:latin typeface="Century Gothic" panose="020B0502020202020204" pitchFamily="34" charset="0"/>
          <a:ea typeface="+mn-ea"/>
          <a:cs typeface="+mn-cs"/>
        </a:defRPr>
      </a:lvl1pPr>
      <a:lvl2pPr marL="450000" indent="-180975" algn="l" defTabSz="914400" rtl="0" eaLnBrk="1" latinLnBrk="0" hangingPunct="1">
        <a:spcBef>
          <a:spcPct val="20000"/>
        </a:spcBef>
        <a:buClr>
          <a:srgbClr val="FF850E"/>
        </a:buClr>
        <a:buFont typeface="Arial" pitchFamily="34" charset="0"/>
        <a:buChar char="–"/>
        <a:defRPr sz="1600" b="0" kern="1200">
          <a:solidFill>
            <a:srgbClr val="001E6D"/>
          </a:solidFill>
          <a:latin typeface="Century Gothic" panose="020B0502020202020204" pitchFamily="34" charset="0"/>
          <a:ea typeface="+mn-ea"/>
          <a:cs typeface="+mn-cs"/>
        </a:defRPr>
      </a:lvl2pPr>
      <a:lvl3pPr marL="720000" indent="-180000" algn="l" defTabSz="914400" rtl="0" eaLnBrk="1" latinLnBrk="0" hangingPunct="1">
        <a:spcBef>
          <a:spcPct val="20000"/>
        </a:spcBef>
        <a:buClr>
          <a:srgbClr val="FF850E"/>
        </a:buClr>
        <a:buFont typeface="Arial" pitchFamily="34" charset="0"/>
        <a:buChar char="–"/>
        <a:defRPr sz="1600" b="0" kern="1200">
          <a:solidFill>
            <a:srgbClr val="001E6D"/>
          </a:solidFill>
          <a:latin typeface="Century Gothic" panose="020B0502020202020204" pitchFamily="34" charset="0"/>
          <a:ea typeface="+mn-ea"/>
          <a:cs typeface="+mn-cs"/>
        </a:defRPr>
      </a:lvl3pPr>
      <a:lvl4pPr marL="989013" indent="-180975" algn="l" defTabSz="914400" rtl="0" eaLnBrk="1" latinLnBrk="0" hangingPunct="1">
        <a:spcBef>
          <a:spcPts val="336"/>
        </a:spcBef>
        <a:buClr>
          <a:srgbClr val="FF850E"/>
        </a:buClr>
        <a:buFont typeface="Arial" pitchFamily="34" charset="0"/>
        <a:buChar char="–"/>
        <a:defRPr sz="1600" b="0" kern="1200">
          <a:solidFill>
            <a:srgbClr val="001E6D"/>
          </a:solidFill>
          <a:latin typeface="Century Gothic" panose="020B0502020202020204" pitchFamily="34" charset="0"/>
          <a:ea typeface="+mn-ea"/>
          <a:cs typeface="+mn-cs"/>
        </a:defRPr>
      </a:lvl4pPr>
      <a:lvl5pPr marL="1260000" indent="-180975" algn="l" defTabSz="914400" rtl="0" eaLnBrk="1" latinLnBrk="0" hangingPunct="1">
        <a:spcBef>
          <a:spcPct val="20000"/>
        </a:spcBef>
        <a:buClr>
          <a:srgbClr val="FF850E"/>
        </a:buClr>
        <a:buFont typeface="Arial" pitchFamily="34" charset="0"/>
        <a:buChar char="–"/>
        <a:defRPr sz="1600" b="0" kern="1200">
          <a:solidFill>
            <a:srgbClr val="001E6D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8.jpe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emf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18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03A7DD9-C96E-4ED7-83F9-2E2479C43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32272"/>
            <a:ext cx="11377264" cy="1775489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cap="all" dirty="0"/>
              <a:t>исключительное базовое сырье для </a:t>
            </a:r>
            <a:r>
              <a:rPr lang="ru-RU" sz="3000" cap="all" dirty="0" err="1"/>
              <a:t>биоэкономики</a:t>
            </a:r>
            <a:r>
              <a:rPr lang="ru-RU" sz="3000" cap="all" dirty="0"/>
              <a:t>,</a:t>
            </a:r>
          </a:p>
          <a:p>
            <a:pPr marL="0" indent="0" algn="ctr">
              <a:buNone/>
            </a:pPr>
            <a:r>
              <a:rPr lang="ru-RU" sz="3000" cap="all" dirty="0"/>
              <a:t>инструмент экологизации предприятий лесопромышленного комплекса России</a:t>
            </a:r>
          </a:p>
          <a:p>
            <a:pPr marL="0" indent="0" algn="ctr">
              <a:buNone/>
            </a:pPr>
            <a:r>
              <a:rPr lang="ru-RU" sz="3000" cap="all" dirty="0"/>
              <a:t> 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5A103604-CCD5-4EBF-9AC2-B8A25230271F}"/>
              </a:ext>
            </a:extLst>
          </p:cNvPr>
          <p:cNvSpPr txBox="1">
            <a:spLocks/>
          </p:cNvSpPr>
          <p:nvPr/>
        </p:nvSpPr>
        <p:spPr bwMode="auto">
          <a:xfrm>
            <a:off x="609600" y="459158"/>
            <a:ext cx="10972800" cy="80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b="1" cap="all" dirty="0">
                <a:solidFill>
                  <a:srgbClr val="006600"/>
                </a:solidFill>
              </a:rPr>
              <a:t>агро-</a:t>
            </a:r>
            <a:r>
              <a:rPr lang="ru-RU" sz="4800" b="1" cap="all" dirty="0" err="1">
                <a:solidFill>
                  <a:srgbClr val="006600"/>
                </a:solidFill>
              </a:rPr>
              <a:t>форестри</a:t>
            </a:r>
            <a:endParaRPr lang="ru-RU" sz="4800" b="1" cap="all" dirty="0">
              <a:solidFill>
                <a:srgbClr val="006600"/>
              </a:solidFill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3E1F94BB-902B-434E-A5E0-74028DEC4CF9}"/>
              </a:ext>
            </a:extLst>
          </p:cNvPr>
          <p:cNvSpPr txBox="1">
            <a:spLocks/>
          </p:cNvSpPr>
          <p:nvPr/>
        </p:nvSpPr>
        <p:spPr bwMode="auto">
          <a:xfrm>
            <a:off x="1271464" y="5929064"/>
            <a:ext cx="10162900" cy="45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cap="all" dirty="0"/>
              <a:t>2020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0EBDFE7-663C-4A27-BE77-A974C46CA982}"/>
              </a:ext>
            </a:extLst>
          </p:cNvPr>
          <p:cNvGrpSpPr/>
          <p:nvPr/>
        </p:nvGrpSpPr>
        <p:grpSpPr>
          <a:xfrm>
            <a:off x="1271464" y="3290056"/>
            <a:ext cx="10162900" cy="2515208"/>
            <a:chOff x="1271464" y="3140968"/>
            <a:chExt cx="10162900" cy="251520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A65F27D-CBB5-419D-9503-42EEEAB8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464" y="3140968"/>
              <a:ext cx="10162900" cy="2515208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D82A05E-8AEF-4787-8423-6F72E0093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986"/>
            <a:stretch/>
          </p:blipFill>
          <p:spPr>
            <a:xfrm>
              <a:off x="8014816" y="3193926"/>
              <a:ext cx="3347293" cy="241039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B362BD9-9480-4E4F-8E9F-157FFD59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81" b="22700"/>
            <a:stretch/>
          </p:blipFill>
          <p:spPr>
            <a:xfrm>
              <a:off x="1309583" y="3182558"/>
              <a:ext cx="3850313" cy="244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64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4"/>
          <p:cNvSpPr>
            <a:spLocks noChangeArrowheads="1"/>
          </p:cNvSpPr>
          <p:nvPr/>
        </p:nvSpPr>
        <p:spPr bwMode="auto">
          <a:xfrm>
            <a:off x="582125" y="2079926"/>
            <a:ext cx="810616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России каждый год продаётся более 26 млрд одноразовых пластиковых пакетов. Большинство из них используется только один раз, чтобы принести продукты из магазина. Ежегодно это приводит к образованию не менее, чем 130 тыс. тонн отходов пластиковых пакетов. Более 45 тыс. тонн отходов от одноразовой пластиковой посуды.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среднем один сетевой магазин использует до 1 тонны фасовочных пакетов и более 100 кг. фасовочных лотков в год.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67408" y="174290"/>
            <a:ext cx="10657184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Экологические инициативы – драйвер спроса на целлюлозную упаковку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7184DF-E4D5-4D97-8FEE-C7B7B8356573}"/>
              </a:ext>
            </a:extLst>
          </p:cNvPr>
          <p:cNvGrpSpPr>
            <a:grpSpLocks noChangeAspect="1"/>
          </p:cNvGrpSpPr>
          <p:nvPr/>
        </p:nvGrpSpPr>
        <p:grpSpPr>
          <a:xfrm>
            <a:off x="8838634" y="1887406"/>
            <a:ext cx="2700373" cy="1560672"/>
            <a:chOff x="1415480" y="2381282"/>
            <a:chExt cx="7444333" cy="4302428"/>
          </a:xfrm>
        </p:grpSpPr>
        <p:pic>
          <p:nvPicPr>
            <p:cNvPr id="7" name="Рисунок 6" descr="Изображение выглядит как еда, внутренний, наполненный, магазин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B5B6CDE4-0D36-4DEC-9083-FC731893A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19"/>
            <a:stretch/>
          </p:blipFill>
          <p:spPr>
            <a:xfrm>
              <a:off x="6135432" y="4694104"/>
              <a:ext cx="2724381" cy="1986576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9" name="Рисунок 8" descr="Изображение выглядит как внутренний, ед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EE005463-841D-4B93-BBE9-BB3F4447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647" y="2381282"/>
              <a:ext cx="1810975" cy="2305376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15" name="Рисунок 14" descr="Изображение выглядит как внутренний, наполненный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id="{D2CD3C44-B48A-498B-A02D-ECCFDC224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72"/>
            <a:stretch/>
          </p:blipFill>
          <p:spPr>
            <a:xfrm>
              <a:off x="6063333" y="2381282"/>
              <a:ext cx="2796480" cy="2282393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17" name="Рисунок 16" descr="Изображение выглядит как еда, внутренний, стол, наполненный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DBB1860C-2DE8-4BEC-A78B-C0791CEE4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3"/>
            <a:stretch/>
          </p:blipFill>
          <p:spPr>
            <a:xfrm>
              <a:off x="1435059" y="2381282"/>
              <a:ext cx="2812612" cy="2305376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3" name="Рисунок 2" descr="Изображение выглядит как красный, внутренний, стена, здание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EE0513B6-7E39-4C14-B58A-4E71C66D4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5" t="18634" r="11656" b="22803"/>
            <a:stretch/>
          </p:blipFill>
          <p:spPr>
            <a:xfrm>
              <a:off x="1415480" y="4694104"/>
              <a:ext cx="4719952" cy="1989606"/>
            </a:xfrm>
            <a:prstGeom prst="rect">
              <a:avLst/>
            </a:prstGeom>
            <a:effectLst>
              <a:softEdge rad="25400"/>
            </a:effectLst>
          </p:spPr>
        </p:pic>
      </p:grpSp>
      <p:pic>
        <p:nvPicPr>
          <p:cNvPr id="12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5F4FF9EB-30AB-4AE7-A829-2895E2D1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384" y="158752"/>
            <a:ext cx="50405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83EE0FE2-918C-46D7-B196-FD6BCB84B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836712"/>
            <a:ext cx="8784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Страны Евросоюза вводят запрет на одноразовую пластиковую посуду, приборы, ватные палочки и соломинки для напитков. Ограничительные меры коснутся только тех изделий,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которых уже существует доступная альтернатива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 том числе и пластиковым пакетам.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6DB2B4-743F-4C7E-91CE-35B450CB4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32" y="919555"/>
            <a:ext cx="1913476" cy="1088363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id="{7B3019C7-136E-4877-A3F7-FF6E87A24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33" y="3597730"/>
            <a:ext cx="889825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Ритейлеры приступают к реализации стратегии по отказу от одноразовой пластиковой упаковки: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отказ от бесплатного распространения или продажи одноразовых пластиковых пакетов;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заменить фасовочные лотки и пластиковую тару, закупаемую торговыми предприятиями для собственной расфасовки товаров;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стимулировать производителей и поставщиков использовать для упаковки товаров </a:t>
            </a:r>
            <a:r>
              <a:rPr kumimoji="0" lang="ru-RU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биоразлагаемую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упаковку.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A8DBF-1456-4330-9417-8A23592747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3190" y="4869160"/>
            <a:ext cx="2237426" cy="15850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CE6342-B1A5-4B8B-8838-A92DC147B637}"/>
              </a:ext>
            </a:extLst>
          </p:cNvPr>
          <p:cNvSpPr/>
          <p:nvPr/>
        </p:nvSpPr>
        <p:spPr>
          <a:xfrm>
            <a:off x="582124" y="5661708"/>
            <a:ext cx="8540352" cy="830997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Емкость рынка одноразовой посуды в России составляет 290,9 млн. долл. в денежном выражении и 43 тыс. тонн в натуральном выражении.  На сегодняшний день российский рынок одноразовой посуды на 88% состоит из товаров, произведенных из пластика и 12% из бумаги. Аналитики отмечают, что рынок заполнен на 35% и он еще далек  от насыщения.</a:t>
            </a:r>
          </a:p>
        </p:txBody>
      </p:sp>
    </p:spTree>
    <p:extLst>
      <p:ext uri="{BB962C8B-B14F-4D97-AF65-F5344CB8AC3E}">
        <p14:creationId xmlns:p14="http://schemas.microsoft.com/office/powerpoint/2010/main" val="219480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989107" y="785610"/>
            <a:ext cx="10446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Система совмещенных плантаций – быстрорастущих деревьев и технических агро-культур (</a:t>
            </a:r>
            <a:r>
              <a:rPr lang="ru-RU" sz="1600" b="1" cap="all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агро-</a:t>
            </a:r>
            <a:r>
              <a:rPr lang="ru-RU" sz="1600" b="1" cap="all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форестри</a:t>
            </a:r>
            <a:r>
              <a:rPr lang="ru-RU" sz="1600" b="1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983433" y="223840"/>
            <a:ext cx="10441159" cy="461963"/>
            <a:chOff x="611561" y="159022"/>
            <a:chExt cx="8075239" cy="461666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cap="all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агро-</a:t>
              </a:r>
              <a:r>
                <a:rPr lang="ru-RU" altLang="ru-RU" sz="2200" b="1" cap="all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форестри</a:t>
              </a:r>
              <a:r>
                <a:rPr lang="ru-RU" altLang="ru-RU" sz="2200" b="1" cap="all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эффективное комплексное решение</a:t>
              </a:r>
            </a:p>
          </p:txBody>
        </p:sp>
        <p:pic>
          <p:nvPicPr>
            <p:cNvPr id="11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159022"/>
              <a:ext cx="445530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78257" y="3671733"/>
            <a:ext cx="10435485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Применение междурядного размещения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лигно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-целлюлозных технических сельхозкультур и защитных полос быстрорастущих деревьев (например, посадки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Павловнии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и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Мискантуса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является идеальным решением для сырьевого обеспечения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целлюлозо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-бумажного, деревоперерабатывающего кластера, проектов развития отрасли и регионов. 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Такие плантации начинают давать отдачу уже на второй-третий год после закладки. 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Обеспечивается защита и сохранение сельскохозяйственных угодий от водной и ветровой эрозии и опустынивания за счет проведения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агролесомелиоративных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и фитомелиоративных мероприятий.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Появление и развитие плантаций ускоренного роста приводит к принципиальному изменению ситуации на  мировых рынках лесной и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целлюлозно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- бумажной продукции.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По данным ФАО ООН, занимая сегодня лишь пять процентов лесопокрытой площади мира, плантации уже  обеспечивают свыше 50% мирового  потребления древесины.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AE234D-58F6-4A56-AB58-E4173C4B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473952"/>
            <a:ext cx="5154076" cy="20389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22595D-9AE0-467A-A971-AB546C8B6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31" y="1473953"/>
            <a:ext cx="4775850" cy="20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977758" y="775966"/>
            <a:ext cx="10446834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В последние годы мировыми учеными ведутся интенсивные исследования быстрорастущих пород деревьев для обеспечения первичным древесным сырьем лесной, деревообрабатывающей,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целлюлозно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- бумажной промышленности.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Наиболее перспективным видом сырья, за счет высоких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бумагообразующих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свойств и достаточно быстрого роста, являются быстрорастущие деревья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Павловнии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983433" y="223840"/>
            <a:ext cx="10441159" cy="461963"/>
            <a:chOff x="611561" y="159022"/>
            <a:chExt cx="8075239" cy="461666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Потенциал плантаций быстрорастущих пород деревьев</a:t>
              </a:r>
            </a:p>
          </p:txBody>
        </p:sp>
        <p:pic>
          <p:nvPicPr>
            <p:cNvPr id="11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159022"/>
              <a:ext cx="445530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89107" y="4581128"/>
            <a:ext cx="104354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Преимущества быстрорастущего дерева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Павловния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для производства целлюлозы: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Древесина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Павловнии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– быстро возобновляемое сырье, что дает  возможность  получения материалов за более короткий срок и по более низкой цене.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Дерево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Павловния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неприхотливо и растет на малоплодородных почвах, не занимая необходимую для других сельскохозяйственных культур плодородную почву. Способно осваиваться на песчаных почвах.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Ствол можно срубить в любое время года, независимо от сезона.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Дерево 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Павловния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5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5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самостоятельно регенерирует от корня. При целевой высадке для получения древесного сырья возможно минимум 7–8 циклов прорастания без необходимости повторной высадки.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9360A63-CBFB-4C0B-8124-1509023241B7}"/>
              </a:ext>
            </a:extLst>
          </p:cNvPr>
          <p:cNvGrpSpPr/>
          <p:nvPr/>
        </p:nvGrpSpPr>
        <p:grpSpPr>
          <a:xfrm>
            <a:off x="977757" y="2079134"/>
            <a:ext cx="10446835" cy="2387826"/>
            <a:chOff x="977757" y="2079134"/>
            <a:chExt cx="10446835" cy="238782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CB54B1A-BE24-48E2-9CF5-5532B499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0815" y="2079134"/>
              <a:ext cx="6103777" cy="237515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842CCC0-9FC7-420C-A03B-00A683EF0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11"/>
            <a:stretch/>
          </p:blipFill>
          <p:spPr>
            <a:xfrm>
              <a:off x="977757" y="2079134"/>
              <a:ext cx="4322769" cy="238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96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983433" y="835259"/>
            <a:ext cx="10446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Самым главным преимуществом дерева </a:t>
            </a:r>
            <a:r>
              <a:rPr lang="ru-RU" sz="16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Павловния</a:t>
            </a: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является темпы его роста.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Для примера, можно представить срез </a:t>
            </a:r>
            <a:r>
              <a:rPr lang="ru-RU" sz="16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Павловнии</a:t>
            </a: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и Дуба – одинакового размера, </a:t>
            </a:r>
            <a:r>
              <a:rPr lang="ru-RU" sz="16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Павловнии</a:t>
            </a: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и Ольхи.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Разница действительно впечатляющая:</a:t>
            </a:r>
          </a:p>
        </p:txBody>
      </p: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983433" y="223840"/>
            <a:ext cx="10441159" cy="461963"/>
            <a:chOff x="611561" y="159022"/>
            <a:chExt cx="8075239" cy="461666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Преимущества плантаций быстрорастущих пород деревьев</a:t>
              </a:r>
            </a:p>
          </p:txBody>
        </p:sp>
        <p:pic>
          <p:nvPicPr>
            <p:cNvPr id="11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159022"/>
              <a:ext cx="445530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89107" y="4818128"/>
            <a:ext cx="105795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Благодаря ускоренному росту и большим листьям в первый год развития, </a:t>
            </a:r>
            <a:r>
              <a:rPr lang="ru-RU" sz="14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Павловния</a:t>
            </a: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Paulownia</a:t>
            </a: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) преобразует углекислый газ в кислород во много раз быстрее, чем любое другое дерево. Она формирует полноценные высокие деревья за короткий срок (2-3 года).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Из-за более высокой урожайности, значительно меньшего количества лесосечных отходов стоимость сырья для заводов становится значительно ниже.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Однородность породного состава, одинаковый возраст древесины и, как следствие, однородность свойств  технологической щепы позволят значительно снизить колебания качества готовой продукции (целлюлозы, ОСП, ДСП, МДФ, фанера) и облегчат точную настройку параметров технологического режима.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D4BFA5-25B4-4A5C-85CA-D349ABF3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1700808"/>
            <a:ext cx="7344816" cy="30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1343472" y="5319520"/>
            <a:ext cx="43374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волокон </a:t>
            </a:r>
            <a:r>
              <a:rPr lang="ru-RU" altLang="ru-RU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Павловнии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Paulownia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находятся в нормальном диапазоне для лиственных пород. </a:t>
            </a:r>
          </a:p>
        </p:txBody>
      </p:sp>
      <p:grpSp>
        <p:nvGrpSpPr>
          <p:cNvPr id="53252" name="Группа 5"/>
          <p:cNvGrpSpPr>
            <a:grpSpLocks/>
          </p:cNvGrpSpPr>
          <p:nvPr/>
        </p:nvGrpSpPr>
        <p:grpSpPr bwMode="auto">
          <a:xfrm>
            <a:off x="623393" y="174291"/>
            <a:ext cx="10945215" cy="430887"/>
            <a:chOff x="611561" y="174551"/>
            <a:chExt cx="8075239" cy="430611"/>
          </a:xfrm>
        </p:grpSpPr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615949" y="174551"/>
              <a:ext cx="8070851" cy="4306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Характеристика целлюлозы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Павловнии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Paulownia):</a:t>
              </a:r>
              <a:endPara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218129"/>
              <a:ext cx="371886" cy="36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146976" y="616398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86440AF-1E30-4736-B835-2366F65E60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662384"/>
              </p:ext>
            </p:extLst>
          </p:nvPr>
        </p:nvGraphicFramePr>
        <p:xfrm>
          <a:off x="1355274" y="3408021"/>
          <a:ext cx="4524702" cy="1831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857">
                  <a:extLst>
                    <a:ext uri="{9D8B030D-6E8A-4147-A177-3AD203B41FA5}">
                      <a16:colId xmlns:a16="http://schemas.microsoft.com/office/drawing/2014/main" val="303505759"/>
                    </a:ext>
                  </a:extLst>
                </a:gridCol>
                <a:gridCol w="909845">
                  <a:extLst>
                    <a:ext uri="{9D8B030D-6E8A-4147-A177-3AD203B41FA5}">
                      <a16:colId xmlns:a16="http://schemas.microsoft.com/office/drawing/2014/main" val="1007505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Морфологические свойства целлюлозы </a:t>
                      </a:r>
                      <a:r>
                        <a:rPr lang="ru-RU" sz="1200" dirty="0" err="1"/>
                        <a:t>Павловнии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57586"/>
                  </a:ext>
                </a:extLst>
              </a:tr>
              <a:tr h="290609">
                <a:tc>
                  <a:txBody>
                    <a:bodyPr/>
                    <a:lstStyle/>
                    <a:p>
                      <a:r>
                        <a:rPr lang="ru-RU" sz="1200" dirty="0"/>
                        <a:t>Среднее значение длины волокон мм.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0,905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871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Средняя ширина волокна мкм.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34,59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5502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Толщина люмена мкм.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3,89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9694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Значение расчетного коэффициента </a:t>
                      </a:r>
                      <a:r>
                        <a:rPr lang="en-US" sz="1200" dirty="0" err="1"/>
                        <a:t>Runkel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0,35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7580"/>
                  </a:ext>
                </a:extLst>
              </a:tr>
              <a:tr h="305896">
                <a:tc>
                  <a:txBody>
                    <a:bodyPr/>
                    <a:lstStyle/>
                    <a:p>
                      <a:r>
                        <a:rPr lang="ru-RU" sz="1200" dirty="0"/>
                        <a:t>Коэффициент гибкости волокон </a:t>
                      </a:r>
                      <a:r>
                        <a:rPr lang="ru-RU" sz="1200" dirty="0" err="1"/>
                        <a:t>Павловнии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75,96%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2411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711"/>
              </p:ext>
            </p:extLst>
          </p:nvPr>
        </p:nvGraphicFramePr>
        <p:xfrm>
          <a:off x="1343472" y="1387592"/>
          <a:ext cx="4536504" cy="161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Характеристика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Содержание,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r>
                        <a:rPr lang="ru-RU" sz="1200" dirty="0"/>
                        <a:t>Содержание </a:t>
                      </a:r>
                      <a:r>
                        <a:rPr lang="ru-RU" sz="1200" dirty="0" err="1"/>
                        <a:t>холоцеллюлозы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80,1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</a:t>
                      </a:r>
                      <a:r>
                        <a:rPr lang="en-US" sz="1200" dirty="0"/>
                        <a:t>ɑ</a:t>
                      </a:r>
                      <a:r>
                        <a:rPr lang="ru-RU" sz="1200" dirty="0"/>
                        <a:t>-целлюлозы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лигнина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экстрагируемых веществ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343473" y="971436"/>
            <a:ext cx="5400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Химический состав </a:t>
            </a:r>
            <a:r>
              <a:rPr lang="ru-RU" dirty="0" err="1">
                <a:latin typeface="+mn-lt"/>
              </a:rPr>
              <a:t>Павловнии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Paulownia):</a:t>
            </a:r>
            <a:endParaRPr lang="ru-RU" dirty="0">
              <a:latin typeface="+mn-lt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6511116" y="1052736"/>
            <a:ext cx="48245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химических свойств показал, что волокна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Павловнии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Paulownia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обладают рядом свойств, которые отвечают требованиям хорошего сырья для изготовления бумаги, так как относительно легко перерабатывается (разрушаются древесные волокна) во время варки целлюлозы, придавая большие прочностные свойства бумаге.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C26F7-45B5-4992-B7D7-26E89665D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6" r="12385" b="16472"/>
          <a:stretch/>
        </p:blipFill>
        <p:spPr>
          <a:xfrm>
            <a:off x="6511116" y="3200941"/>
            <a:ext cx="4824537" cy="23882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4D0966-FD7C-491D-81AE-D78DFF6BBDDD}"/>
              </a:ext>
            </a:extLst>
          </p:cNvPr>
          <p:cNvSpPr/>
          <p:nvPr/>
        </p:nvSpPr>
        <p:spPr>
          <a:xfrm>
            <a:off x="767408" y="6075491"/>
            <a:ext cx="8540352" cy="490006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Древесина </a:t>
            </a:r>
            <a:r>
              <a:rPr kumimoji="0" lang="ru-RU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Павловнии</a:t>
            </a: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ru-RU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Paulownia</a:t>
            </a: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имеет очень хорошие биометрические коэффициенты, что является важным преимуществом в бумажной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05580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07768" y="1078188"/>
            <a:ext cx="7555388" cy="4655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52584" y="6237435"/>
            <a:ext cx="186722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-5" dirty="0">
                <a:latin typeface="Calibri"/>
                <a:cs typeface="Calibri"/>
              </a:rPr>
              <a:t>5</a:t>
            </a:r>
            <a:r>
              <a:rPr sz="1271" dirty="0">
                <a:latin typeface="Calibri"/>
                <a:cs typeface="Calibri"/>
              </a:rPr>
              <a:t>8</a:t>
            </a:r>
          </a:p>
        </p:txBody>
      </p:sp>
      <p:pic>
        <p:nvPicPr>
          <p:cNvPr id="8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36CDE13F-E991-43AE-A14C-D3C1A769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3" y="217897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9" name="Группа 5">
            <a:extLst>
              <a:ext uri="{FF2B5EF4-FFF2-40B4-BE49-F238E27FC236}">
                <a16:creationId xmlns:a16="http://schemas.microsoft.com/office/drawing/2014/main" id="{77693803-DCDB-4DE7-AD81-3726E56BE8AC}"/>
              </a:ext>
            </a:extLst>
          </p:cNvPr>
          <p:cNvGrpSpPr>
            <a:grpSpLocks/>
          </p:cNvGrpSpPr>
          <p:nvPr/>
        </p:nvGrpSpPr>
        <p:grpSpPr bwMode="auto">
          <a:xfrm>
            <a:off x="623393" y="174291"/>
            <a:ext cx="10945215" cy="430887"/>
            <a:chOff x="611561" y="174551"/>
            <a:chExt cx="8075239" cy="430611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311EC11-F881-48C6-81C3-7E7FAE2A6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74551"/>
              <a:ext cx="8070851" cy="4306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Цикл превращения органических отходов целлюлозных заводов в сырьё</a:t>
              </a:r>
            </a:p>
          </p:txBody>
        </p:sp>
        <p:pic>
          <p:nvPicPr>
            <p:cNvPr id="11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C09930D1-3D96-4935-B1FC-B262EDE69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1" y="218129"/>
              <a:ext cx="371886" cy="36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C45D816E-AC3D-462B-89C2-3BA43606E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43" y="1124744"/>
            <a:ext cx="318090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проблема, порождаемая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целлюлозно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бумажной промышленностью – это загрязнение сточных вод. 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Павловнии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Paulownia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высаженные в районе производства, используют в экологических целях и рассматривают как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фиторемедиатор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способны собирать из почвы и воды промышленные загрязнители, пропускать их через свою сосудистую систему, задерживать их в себе, что помогает очищать и восстанавливать окружающую среду.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1752600" y="323850"/>
            <a:ext cx="8458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4479978" y="897505"/>
            <a:ext cx="70090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Среди перспективных источников целлюлозы — </a:t>
            </a:r>
            <a:r>
              <a:rPr lang="ru-RU" sz="1400" b="1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Miscanthus</a:t>
            </a:r>
            <a:r>
              <a:rPr lang="ru-RU" sz="1400" b="1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многолетнее травянистое растение, которое хорошо адаптируется к климатическим условиям большинства регионов России.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Урожайность сухой биомассы в климатических условиях Центральной России </a:t>
            </a:r>
            <a:r>
              <a:rPr lang="ru-RU" sz="1400" b="1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15 тонн на 1 Га</a:t>
            </a: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983433" y="223840"/>
            <a:ext cx="10441159" cy="461963"/>
            <a:chOff x="611561" y="159022"/>
            <a:chExt cx="8075239" cy="461666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Альтернативное сельскохозяйственное сырье -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Мискантус</a:t>
              </a:r>
              <a:endPara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159022"/>
              <a:ext cx="445530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6590692" y="2302710"/>
            <a:ext cx="4617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Накопление биомассы на 1 Га при производстве </a:t>
            </a:r>
            <a:r>
              <a:rPr lang="ru-RU" sz="1200" b="1" dirty="0" err="1"/>
              <a:t>мискантуса</a:t>
            </a:r>
            <a:r>
              <a:rPr lang="ru-RU" sz="1200" b="1" dirty="0"/>
              <a:t> в сравнении с основными древесными породами I а бонитета (тонн/Га):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569698" y="3027002"/>
          <a:ext cx="4617875" cy="3138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7748">
                  <a:extLst>
                    <a:ext uri="{9D8B030D-6E8A-4147-A177-3AD203B41FA5}">
                      <a16:colId xmlns:a16="http://schemas.microsoft.com/office/drawing/2014/main" val="3344359236"/>
                    </a:ext>
                  </a:extLst>
                </a:gridCol>
                <a:gridCol w="1255325">
                  <a:extLst>
                    <a:ext uri="{9D8B030D-6E8A-4147-A177-3AD203B41FA5}">
                      <a16:colId xmlns:a16="http://schemas.microsoft.com/office/drawing/2014/main" val="635807527"/>
                    </a:ext>
                  </a:extLst>
                </a:gridCol>
                <a:gridCol w="765808">
                  <a:extLst>
                    <a:ext uri="{9D8B030D-6E8A-4147-A177-3AD203B41FA5}">
                      <a16:colId xmlns:a16="http://schemas.microsoft.com/office/drawing/2014/main" val="958308090"/>
                    </a:ext>
                  </a:extLst>
                </a:gridCol>
                <a:gridCol w="975028">
                  <a:extLst>
                    <a:ext uri="{9D8B030D-6E8A-4147-A177-3AD203B41FA5}">
                      <a16:colId xmlns:a16="http://schemas.microsoft.com/office/drawing/2014/main" val="1977740772"/>
                    </a:ext>
                  </a:extLst>
                </a:gridCol>
                <a:gridCol w="913966">
                  <a:extLst>
                    <a:ext uri="{9D8B030D-6E8A-4147-A177-3AD203B41FA5}">
                      <a16:colId xmlns:a16="http://schemas.microsoft.com/office/drawing/2014/main" val="1839458896"/>
                    </a:ext>
                  </a:extLst>
                </a:gridCol>
              </a:tblGrid>
              <a:tr h="2664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Мискантус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Сосна  </a:t>
                      </a:r>
                      <a:endParaRPr lang="ru-RU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Береза </a:t>
                      </a:r>
                      <a:endParaRPr lang="ru-RU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Осина </a:t>
                      </a:r>
                      <a:endParaRPr lang="ru-RU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588772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1810323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9891358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185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6533889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84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4564171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370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152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116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3301448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455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224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187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148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708674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269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8278871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640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308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239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196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5272139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740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340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259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212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6098732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825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368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275</a:t>
                      </a:r>
                      <a:endParaRPr lang="ru-RU" sz="140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223</a:t>
                      </a:r>
                      <a:endParaRPr lang="ru-RU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7492028"/>
                  </a:ext>
                </a:extLst>
              </a:tr>
              <a:tr h="261080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925</a:t>
                      </a:r>
                      <a:endParaRPr lang="ru-RU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392</a:t>
                      </a:r>
                      <a:endParaRPr lang="ru-RU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287</a:t>
                      </a:r>
                      <a:endParaRPr lang="ru-RU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229</a:t>
                      </a:r>
                      <a:endParaRPr lang="ru-RU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9589541"/>
                  </a:ext>
                </a:extLst>
              </a:tr>
            </a:tbl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83433" y="3056761"/>
            <a:ext cx="540059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Выращивание </a:t>
            </a:r>
            <a:r>
              <a:rPr lang="ru-RU" sz="1400" dirty="0" err="1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Miscanthus</a:t>
            </a: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 имеет свои преимущества, такие как: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Использование скудных сельскохозяйственных и практически не применимых для выращивания других культур почв;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Не распространяется за пределы плантации, семенами не размножается;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Способствует предотвращению эрозии и улучшению структуры почв;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Характеризуется повышенным поглощением углекислого газа из атмосферы;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dirty="0">
                <a:solidFill>
                  <a:srgbClr val="262626"/>
                </a:solidFill>
                <a:ea typeface="MS Mincho"/>
                <a:cs typeface="Times New Roman" panose="02020603050405020304" pitchFamily="18" charset="0"/>
              </a:rPr>
              <a:t>Имеет высокое содержание целлюлозы и может успешно перерабатываться с высоким выходом на картон и бумажную массу.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A94061-39B2-4177-B6F6-F57CE5141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055440" y="964913"/>
            <a:ext cx="3235544" cy="18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7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1343472" y="5755354"/>
            <a:ext cx="43374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полимеризации беленой целлюлозы </a:t>
            </a:r>
            <a:r>
              <a:rPr lang="ru-RU" altLang="ru-RU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мискантуса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равна 900-950. </a:t>
            </a:r>
          </a:p>
        </p:txBody>
      </p:sp>
      <p:grpSp>
        <p:nvGrpSpPr>
          <p:cNvPr id="53252" name="Группа 5"/>
          <p:cNvGrpSpPr>
            <a:grpSpLocks/>
          </p:cNvGrpSpPr>
          <p:nvPr/>
        </p:nvGrpSpPr>
        <p:grpSpPr bwMode="auto">
          <a:xfrm>
            <a:off x="623393" y="174291"/>
            <a:ext cx="10945215" cy="430887"/>
            <a:chOff x="611561" y="174551"/>
            <a:chExt cx="8075239" cy="430611"/>
          </a:xfrm>
        </p:grpSpPr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615949" y="174551"/>
              <a:ext cx="8070851" cy="4306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Характеристика целлюлозы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Мискантуса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и целевые полуфабрикаты</a:t>
              </a:r>
            </a:p>
          </p:txBody>
        </p:sp>
        <p:pic>
          <p:nvPicPr>
            <p:cNvPr id="8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1" y="218129"/>
              <a:ext cx="371886" cy="36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" name="Прямоугольник 3"/>
          <p:cNvSpPr/>
          <p:nvPr/>
        </p:nvSpPr>
        <p:spPr>
          <a:xfrm>
            <a:off x="7464151" y="3153455"/>
            <a:ext cx="36309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беленой целлюлозы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мискантуса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0175" y="6069367"/>
            <a:ext cx="55446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растровой электронной микроскопии беленой целлюлозы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мискантуса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146976" y="616398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86440AF-1E30-4736-B835-2366F65E60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8"/>
          <a:stretch/>
        </p:blipFill>
        <p:spPr>
          <a:xfrm>
            <a:off x="5972201" y="3691434"/>
            <a:ext cx="2480992" cy="2381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5"/>
          <a:stretch/>
        </p:blipFill>
        <p:spPr>
          <a:xfrm>
            <a:off x="8492482" y="3693103"/>
            <a:ext cx="2602632" cy="2376264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87231"/>
              </p:ext>
            </p:extLst>
          </p:nvPr>
        </p:nvGraphicFramePr>
        <p:xfrm>
          <a:off x="1361542" y="3685791"/>
          <a:ext cx="4358633" cy="1831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2182">
                  <a:extLst>
                    <a:ext uri="{9D8B030D-6E8A-4147-A177-3AD203B41FA5}">
                      <a16:colId xmlns:a16="http://schemas.microsoft.com/office/drawing/2014/main" val="303505759"/>
                    </a:ext>
                  </a:extLst>
                </a:gridCol>
                <a:gridCol w="876451">
                  <a:extLst>
                    <a:ext uri="{9D8B030D-6E8A-4147-A177-3AD203B41FA5}">
                      <a16:colId xmlns:a16="http://schemas.microsoft.com/office/drawing/2014/main" val="1007505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Выход продукта из </a:t>
                      </a:r>
                      <a:r>
                        <a:rPr lang="ru-RU" sz="1200" dirty="0" err="1"/>
                        <a:t>Мискантуса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57586"/>
                  </a:ext>
                </a:extLst>
              </a:tr>
              <a:tr h="290609">
                <a:tc>
                  <a:txBody>
                    <a:bodyPr/>
                    <a:lstStyle/>
                    <a:p>
                      <a:r>
                        <a:rPr lang="ru-RU" sz="1200" dirty="0"/>
                        <a:t>ХТММ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871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БХТММ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5502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Небеленая  целлюлоза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9694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Беленая целлюлоза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7580"/>
                  </a:ext>
                </a:extLst>
              </a:tr>
              <a:tr h="305896">
                <a:tc>
                  <a:txBody>
                    <a:bodyPr/>
                    <a:lstStyle/>
                    <a:p>
                      <a:r>
                        <a:rPr lang="ru-RU" sz="1200" dirty="0"/>
                        <a:t>Растворимая (вискозная) целлюлоза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2411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643384"/>
              </p:ext>
            </p:extLst>
          </p:nvPr>
        </p:nvGraphicFramePr>
        <p:xfrm>
          <a:off x="1343472" y="1241386"/>
          <a:ext cx="5256584" cy="153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Характеристика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Содержание,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17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целлюлозы по </a:t>
                      </a:r>
                      <a:r>
                        <a:rPr lang="ru-RU" sz="1200" dirty="0" err="1"/>
                        <a:t>Кюршнеру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лигнина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золы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Массовая доля </a:t>
                      </a:r>
                      <a:r>
                        <a:rPr lang="ru-RU" sz="1200" dirty="0" err="1"/>
                        <a:t>пентозанов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343473" y="876837"/>
            <a:ext cx="4314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Химический состав соломы </a:t>
            </a:r>
            <a:r>
              <a:rPr lang="ru-RU" dirty="0" err="1">
                <a:latin typeface="+mn-lt"/>
              </a:rPr>
              <a:t>Мискантуса</a:t>
            </a:r>
            <a:endParaRPr lang="ru-RU" dirty="0">
              <a:latin typeface="+mn-lt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1271464" y="2900367"/>
            <a:ext cx="53285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1200"/>
              </a:spcAft>
            </a:pP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удельной поверхности целлюлозы </a:t>
            </a:r>
            <a:r>
              <a:rPr lang="ru-RU" altLang="ru-RU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Мискантуса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1,8-2,1 м</a:t>
            </a:r>
            <a:r>
              <a:rPr lang="ru-RU" altLang="ru-RU" sz="13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/г, что сопоставимо с величиной удельной поверхности целлюлозы древесины (0,6-2,2 м</a:t>
            </a:r>
            <a:r>
              <a:rPr lang="ru-RU" altLang="ru-RU" sz="13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/г)</a:t>
            </a:r>
          </a:p>
        </p:txBody>
      </p:sp>
      <p:pic>
        <p:nvPicPr>
          <p:cNvPr id="6" name="Рисунок 5" descr="Изображение выглядит как конверт, канцелярские товары&#10;&#10;Описание создано автоматически">
            <a:extLst>
              <a:ext uri="{FF2B5EF4-FFF2-40B4-BE49-F238E27FC236}">
                <a16:creationId xmlns:a16="http://schemas.microsoft.com/office/drawing/2014/main" id="{02D4A109-9ABD-483E-9DCB-DC73E36A6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" t="2315" r="3141" b="5900"/>
          <a:stretch/>
        </p:blipFill>
        <p:spPr>
          <a:xfrm>
            <a:off x="7464152" y="1093744"/>
            <a:ext cx="3630962" cy="20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5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33630" y="843677"/>
            <a:ext cx="4264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Использование волокна: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Топливные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пеллеты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Подстилки для животных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Легкие ДВП / МДФ плиты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«Зеленый» бетон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Картон / бумага / целлюлоза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Био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-композиты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Эфиры целлюлозы, клеи, лаки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Наноцеллюлоза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E8CDA0-F985-4E6B-946B-BFC7896AC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78" y="3622573"/>
            <a:ext cx="2337646" cy="14960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888E63-5DFC-45BC-9B0D-483F26BD5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26073"/>
            <a:ext cx="1496093" cy="14960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BBB8D-60BB-4A2D-975F-AA63926C8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5106535"/>
            <a:ext cx="2370176" cy="151691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9DEFD4-C807-43AC-A377-AEDBDA736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15" y="3622574"/>
            <a:ext cx="2046145" cy="147466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50ACB2-C155-4D36-9E74-AED69502A7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884"/>
          <a:stretch/>
        </p:blipFill>
        <p:spPr>
          <a:xfrm>
            <a:off x="983432" y="3622573"/>
            <a:ext cx="1872109" cy="147710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B5C29F-D3FF-4952-8A25-E160ABFBAB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7608169" y="5126073"/>
            <a:ext cx="1749050" cy="14960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E604F6-A243-4210-9581-A3ACA16F5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3293" y="5123765"/>
            <a:ext cx="2195315" cy="148269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B66B5E-77ED-4DE1-91FC-2B1E9361D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1145" y="3628421"/>
            <a:ext cx="1627463" cy="148821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18C24B-4502-45C6-8381-319007E00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861" y="5094419"/>
            <a:ext cx="2751837" cy="154323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ACEDCD-9CA9-4219-B70F-F9DE660F7A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326"/>
          <a:stretch/>
        </p:blipFill>
        <p:spPr>
          <a:xfrm>
            <a:off x="2894159" y="3634428"/>
            <a:ext cx="2565645" cy="145790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0F4BE7-C25D-4662-A60D-413688F15D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4071" y="620688"/>
            <a:ext cx="4170143" cy="2971825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5837452F-D593-4420-8952-F77340362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16" y="158902"/>
            <a:ext cx="1020986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Мискантус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«кластерное» экономически высоко эффективное сырье</a:t>
            </a:r>
          </a:p>
        </p:txBody>
      </p:sp>
      <p:pic>
        <p:nvPicPr>
          <p:cNvPr id="23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4D84456A-72AA-4C78-B336-0E72256C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0716" y="178920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68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70716" y="158902"/>
            <a:ext cx="1020986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Альтернативы пластику – </a:t>
            </a:r>
            <a:r>
              <a:rPr lang="ru-RU" altLang="ru-RU" sz="2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термоформованные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изделия из </a:t>
            </a:r>
            <a:r>
              <a:rPr lang="ru-RU" altLang="ru-RU" sz="2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Мискантуса</a:t>
            </a:r>
            <a:endParaRPr lang="ru-RU" altLang="ru-RU" sz="2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002DE0-2ED6-404E-BDDA-5DEFE1FF6FFE}"/>
              </a:ext>
            </a:extLst>
          </p:cNvPr>
          <p:cNvSpPr/>
          <p:nvPr/>
        </p:nvSpPr>
        <p:spPr>
          <a:xfrm>
            <a:off x="6456040" y="4332113"/>
            <a:ext cx="4896544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Calibri"/>
              </a:rPr>
              <a:t>Подходит</a:t>
            </a:r>
            <a:r>
              <a:rPr lang="ru-RU" sz="1400" b="1" spc="-1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1400" b="1" spc="-10" dirty="0">
                <a:solidFill>
                  <a:prstClr val="black"/>
                </a:solidFill>
                <a:latin typeface="Calibri"/>
                <a:cs typeface="Calibri"/>
              </a:rPr>
              <a:t>для:</a:t>
            </a:r>
            <a:endParaRPr lang="ru-RU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15900" indent="-186055" eaLnBrk="1" fontAlgn="auto" hangingPunct="1">
              <a:spcBef>
                <a:spcPts val="270"/>
              </a:spcBef>
              <a:spcAft>
                <a:spcPts val="0"/>
              </a:spcAft>
              <a:buClr>
                <a:srgbClr val="2C8F3A"/>
              </a:buClr>
              <a:buFont typeface="Arial Unicode MS"/>
              <a:buChar char="✓"/>
              <a:tabLst>
                <a:tab pos="215900" algn="l"/>
              </a:tabLst>
            </a:pPr>
            <a:r>
              <a:rPr lang="ru-RU" sz="2000" spc="22" baseline="1984" dirty="0">
                <a:solidFill>
                  <a:prstClr val="black"/>
                </a:solidFill>
                <a:latin typeface="Calibri"/>
                <a:cs typeface="Calibri"/>
              </a:rPr>
              <a:t>разогрева </a:t>
            </a:r>
            <a:r>
              <a:rPr lang="ru-RU" sz="2000" spc="-22" baseline="1984" dirty="0">
                <a:solidFill>
                  <a:prstClr val="black"/>
                </a:solidFill>
                <a:latin typeface="Calibri"/>
                <a:cs typeface="Calibri"/>
              </a:rPr>
              <a:t>блюд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ru-RU" sz="2000" spc="7" baseline="1984" dirty="0">
                <a:solidFill>
                  <a:prstClr val="black"/>
                </a:solidFill>
                <a:latin typeface="Calibri"/>
                <a:cs typeface="Calibri"/>
              </a:rPr>
              <a:t>напитков </a:t>
            </a:r>
            <a:r>
              <a:rPr lang="ru-RU" sz="2000" spc="37" baseline="1984" dirty="0">
                <a:solidFill>
                  <a:prstClr val="black"/>
                </a:solidFill>
                <a:latin typeface="Calibri"/>
                <a:cs typeface="Calibri"/>
              </a:rPr>
              <a:t>в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микроволновой</a:t>
            </a:r>
            <a:r>
              <a:rPr lang="ru-RU" sz="2000" spc="450" baseline="198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spc="7" baseline="1984" dirty="0">
                <a:solidFill>
                  <a:prstClr val="black"/>
                </a:solidFill>
                <a:latin typeface="Calibri"/>
                <a:cs typeface="Calibri"/>
              </a:rPr>
              <a:t>печи;</a:t>
            </a:r>
            <a:endParaRPr lang="ru-RU" sz="2000" baseline="198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15900" indent="-186055" eaLnBrk="1" fontAlgn="auto" hangingPunct="1">
              <a:spcBef>
                <a:spcPts val="215"/>
              </a:spcBef>
              <a:spcAft>
                <a:spcPts val="0"/>
              </a:spcAft>
              <a:buClr>
                <a:srgbClr val="2C8F3A"/>
              </a:buClr>
              <a:buFont typeface="Arial Unicode MS"/>
              <a:buChar char="✓"/>
              <a:tabLst>
                <a:tab pos="215900" algn="l"/>
              </a:tabLst>
            </a:pPr>
            <a:r>
              <a:rPr lang="ru-RU" sz="2000" spc="7" baseline="1984" dirty="0">
                <a:solidFill>
                  <a:prstClr val="black"/>
                </a:solidFill>
                <a:latin typeface="Calibri"/>
                <a:cs typeface="Calibri"/>
              </a:rPr>
              <a:t>заморозки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ru-RU" sz="2000" spc="22" baseline="1984" dirty="0">
                <a:solidFill>
                  <a:prstClr val="black"/>
                </a:solidFill>
                <a:latin typeface="Calibri"/>
                <a:cs typeface="Calibri"/>
              </a:rPr>
              <a:t>хранения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продуктов </a:t>
            </a:r>
            <a:r>
              <a:rPr lang="ru-RU" sz="2000" spc="15" baseline="1984" dirty="0">
                <a:solidFill>
                  <a:prstClr val="black"/>
                </a:solidFill>
                <a:latin typeface="Calibri"/>
                <a:cs typeface="Calibri"/>
              </a:rPr>
              <a:t>при </a:t>
            </a:r>
            <a:r>
              <a:rPr lang="ru-RU" sz="2000" spc="37" baseline="1984" dirty="0">
                <a:solidFill>
                  <a:prstClr val="black"/>
                </a:solidFill>
                <a:latin typeface="Calibri"/>
                <a:cs typeface="Calibri"/>
              </a:rPr>
              <a:t>низких </a:t>
            </a:r>
            <a:r>
              <a:rPr lang="ru-RU" sz="2000" spc="82" baseline="1984" dirty="0">
                <a:solidFill>
                  <a:prstClr val="black"/>
                </a:solidFill>
                <a:latin typeface="Calibri"/>
                <a:cs typeface="Calibri"/>
              </a:rPr>
              <a:t>t° </a:t>
            </a:r>
            <a:r>
              <a:rPr lang="ru-RU" sz="2000" spc="-22" baseline="1984" dirty="0">
                <a:solidFill>
                  <a:prstClr val="black"/>
                </a:solidFill>
                <a:latin typeface="Calibri"/>
                <a:cs typeface="Calibri"/>
              </a:rPr>
              <a:t>(до </a:t>
            </a:r>
            <a:r>
              <a:rPr lang="ru-RU" sz="2000" spc="112" baseline="1984" dirty="0">
                <a:solidFill>
                  <a:prstClr val="black"/>
                </a:solidFill>
                <a:latin typeface="Calibri"/>
                <a:cs typeface="Calibri"/>
              </a:rPr>
              <a:t>-20°</a:t>
            </a:r>
            <a:r>
              <a:rPr lang="ru-RU" sz="2000" spc="337" baseline="198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С);</a:t>
            </a:r>
          </a:p>
          <a:p>
            <a:pPr marL="215900" indent="-186055" eaLnBrk="1" fontAlgn="auto" hangingPunct="1">
              <a:spcBef>
                <a:spcPts val="215"/>
              </a:spcBef>
              <a:spcAft>
                <a:spcPts val="0"/>
              </a:spcAft>
              <a:buClr>
                <a:srgbClr val="2C8F3A"/>
              </a:buClr>
              <a:buFont typeface="Arial Unicode MS"/>
              <a:buChar char="✓"/>
              <a:tabLst>
                <a:tab pos="215900" algn="l"/>
              </a:tabLst>
            </a:pP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подачи </a:t>
            </a:r>
            <a:r>
              <a:rPr lang="ru-RU" sz="2000" spc="7" baseline="1984" dirty="0">
                <a:solidFill>
                  <a:prstClr val="black"/>
                </a:solidFill>
                <a:latin typeface="Calibri"/>
                <a:cs typeface="Calibri"/>
              </a:rPr>
              <a:t>горячей </a:t>
            </a:r>
            <a:r>
              <a:rPr lang="ru-RU" sz="2000" spc="-30" baseline="1984" dirty="0">
                <a:solidFill>
                  <a:prstClr val="black"/>
                </a:solidFill>
                <a:latin typeface="Calibri"/>
                <a:cs typeface="Calibri"/>
              </a:rPr>
              <a:t>еды </a:t>
            </a:r>
            <a:r>
              <a:rPr lang="ru-RU" sz="2000" baseline="1984" dirty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ru-RU" sz="2000" spc="7" baseline="1984" dirty="0">
                <a:solidFill>
                  <a:prstClr val="black"/>
                </a:solidFill>
                <a:latin typeface="Calibri"/>
                <a:cs typeface="Calibri"/>
              </a:rPr>
              <a:t>напитков </a:t>
            </a:r>
            <a:r>
              <a:rPr lang="ru-RU" sz="2000" spc="-22" baseline="1984" dirty="0">
                <a:solidFill>
                  <a:prstClr val="black"/>
                </a:solidFill>
                <a:latin typeface="Calibri"/>
                <a:cs typeface="Calibri"/>
              </a:rPr>
              <a:t>(до </a:t>
            </a:r>
            <a:r>
              <a:rPr lang="ru-RU" sz="2000" spc="97" baseline="1984" dirty="0">
                <a:solidFill>
                  <a:prstClr val="black"/>
                </a:solidFill>
                <a:latin typeface="Calibri"/>
                <a:cs typeface="Calibri"/>
              </a:rPr>
              <a:t>100°</a:t>
            </a:r>
            <a:r>
              <a:rPr lang="ru-RU" sz="2000" spc="600" baseline="198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spc="-22" baseline="1984" dirty="0">
                <a:solidFill>
                  <a:prstClr val="black"/>
                </a:solidFill>
                <a:latin typeface="Calibri"/>
                <a:cs typeface="Calibri"/>
              </a:rPr>
              <a:t>С).</a:t>
            </a:r>
            <a:endParaRPr lang="ru-RU" sz="2000" baseline="198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4381E4-51F6-41F1-A624-9648F20F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50" y="984404"/>
            <a:ext cx="1091554" cy="5322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9159BB-A9AD-4EE2-B019-4D3130FB9DF5}"/>
              </a:ext>
            </a:extLst>
          </p:cNvPr>
          <p:cNvSpPr/>
          <p:nvPr/>
        </p:nvSpPr>
        <p:spPr>
          <a:xfrm>
            <a:off x="2426714" y="1129247"/>
            <a:ext cx="158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Полистирол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5FE7D3-C4EC-433E-B0B0-6F1C0AB9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0" y="1551312"/>
            <a:ext cx="1024217" cy="80474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C476659-4B76-490A-B145-4E007B899D05}"/>
              </a:ext>
            </a:extLst>
          </p:cNvPr>
          <p:cNvSpPr/>
          <p:nvPr/>
        </p:nvSpPr>
        <p:spPr>
          <a:xfrm>
            <a:off x="2411878" y="1799795"/>
            <a:ext cx="158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31379E-1BF6-429E-8919-A52478F3D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16" y="2415408"/>
            <a:ext cx="1024217" cy="71972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9F1A40-7A23-4640-91DC-AD0953AA0E19}"/>
              </a:ext>
            </a:extLst>
          </p:cNvPr>
          <p:cNvSpPr/>
          <p:nvPr/>
        </p:nvSpPr>
        <p:spPr>
          <a:xfrm>
            <a:off x="2411878" y="2472920"/>
            <a:ext cx="1584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Вспененный  полистирол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4DA747-E40B-4BF3-AB4B-CA3BB316E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80" y="3207497"/>
            <a:ext cx="1024217" cy="906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51110B-D343-4979-A115-C301E695B675}"/>
              </a:ext>
            </a:extLst>
          </p:cNvPr>
          <p:cNvSpPr/>
          <p:nvPr/>
        </p:nvSpPr>
        <p:spPr>
          <a:xfrm>
            <a:off x="2426714" y="3277263"/>
            <a:ext cx="15841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  ламинированный полиэтиленом</a:t>
            </a: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911BF2BF-ED10-4EA3-A4C2-4A5887E1C82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4152872" y="2425378"/>
            <a:ext cx="1234124" cy="228187"/>
          </a:xfrm>
          <a:prstGeom prst="triangle">
            <a:avLst/>
          </a:prstGeom>
          <a:solidFill>
            <a:srgbClr val="70AD47">
              <a:lumMod val="40000"/>
              <a:lumOff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2308" tIns="32400" rIns="62308" bIns="32400" numCol="1" rtlCol="0" anchor="ctr" anchorCtr="0" compatLnSpc="1">
            <a:prstTxWarp prst="textNoShape">
              <a:avLst/>
            </a:prstTxWarp>
          </a:bodyPr>
          <a:lstStyle/>
          <a:p>
            <a:pPr defTabSz="6330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92" b="1" kern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AAE139E-FBB6-4833-A3A0-9448EB202860}"/>
              </a:ext>
            </a:extLst>
          </p:cNvPr>
          <p:cNvSpPr/>
          <p:nvPr/>
        </p:nvSpPr>
        <p:spPr>
          <a:xfrm>
            <a:off x="5015880" y="2153798"/>
            <a:ext cx="1324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целлюлозы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Мискантуса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1982FDB2-2FFF-424C-BEB6-3B13263B3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679509"/>
              </p:ext>
            </p:extLst>
          </p:nvPr>
        </p:nvGraphicFramePr>
        <p:xfrm>
          <a:off x="952379" y="4335298"/>
          <a:ext cx="5143621" cy="2118038"/>
        </p:xfrm>
        <a:graphic>
          <a:graphicData uri="http://schemas.openxmlformats.org/drawingml/2006/table">
            <a:tbl>
              <a:tblPr firstRow="1" firstCol="1" bandRow="1"/>
              <a:tblGrid>
                <a:gridCol w="1201342">
                  <a:extLst>
                    <a:ext uri="{9D8B030D-6E8A-4147-A177-3AD203B41FA5}">
                      <a16:colId xmlns:a16="http://schemas.microsoft.com/office/drawing/2014/main" val="1994984322"/>
                    </a:ext>
                  </a:extLst>
                </a:gridCol>
                <a:gridCol w="3942279">
                  <a:extLst>
                    <a:ext uri="{9D8B030D-6E8A-4147-A177-3AD203B41FA5}">
                      <a16:colId xmlns:a16="http://schemas.microsoft.com/office/drawing/2014/main" val="3702850979"/>
                    </a:ext>
                  </a:extLst>
                </a:gridCol>
              </a:tblGrid>
              <a:tr h="893294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92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Из 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полистирола.</a:t>
                      </a:r>
                      <a:r>
                        <a:rPr lang="ru-RU" sz="1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Никогда нельзя подогревать на них пищу в микроволновках. В противном случае в пищу попадут вредные токсины. Выделяемый стирол накапливается в почках и печени и приводит к различным заболеваниям.</a:t>
                      </a:r>
                      <a:r>
                        <a:rPr lang="ru-RU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938008"/>
                  </a:ext>
                </a:extLst>
              </a:tr>
              <a:tr h="1224744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92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Из 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полипропилена</a:t>
                      </a:r>
                      <a:r>
                        <a:rPr lang="ru-RU" sz="1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Полипропиленовая посуда выдерживает до +100° С. От соприкосновения алкоголя из полипропилена выделяются токсины – формальдегид и фенол. От этих токсинов тоже страдают почки и печень, кроме того, существует вероятность ослепнуть.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798597"/>
                  </a:ext>
                </a:extLst>
              </a:tr>
            </a:tbl>
          </a:graphicData>
        </a:graphic>
      </p:graphicFrame>
      <p:pic>
        <p:nvPicPr>
          <p:cNvPr id="2050" name="Рисунок 139">
            <a:extLst>
              <a:ext uri="{FF2B5EF4-FFF2-40B4-BE49-F238E27FC236}">
                <a16:creationId xmlns:a16="http://schemas.microsoft.com/office/drawing/2014/main" id="{B6B21B86-0EF4-46CF-9BED-CBFFFE8F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91" y="4295627"/>
            <a:ext cx="918735" cy="94513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58">
            <a:extLst>
              <a:ext uri="{FF2B5EF4-FFF2-40B4-BE49-F238E27FC236}">
                <a16:creationId xmlns:a16="http://schemas.microsoft.com/office/drawing/2014/main" id="{AAE981FE-5934-4D42-9827-48905F0C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2" y="5320344"/>
            <a:ext cx="917477" cy="84106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6F8C0E-96E5-4EDB-B519-7862ADF71C97}"/>
              </a:ext>
            </a:extLst>
          </p:cNvPr>
          <p:cNvSpPr/>
          <p:nvPr/>
        </p:nvSpPr>
        <p:spPr>
          <a:xfrm>
            <a:off x="6456040" y="5498068"/>
            <a:ext cx="4886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86055" eaLnBrk="1" fontAlgn="auto" hangingPunct="1">
              <a:spcBef>
                <a:spcPts val="215"/>
              </a:spcBef>
              <a:spcAft>
                <a:spcPts val="0"/>
              </a:spcAft>
              <a:buClr>
                <a:srgbClr val="2C8F3A"/>
              </a:buClr>
              <a:buFont typeface="Arial Unicode MS"/>
              <a:buChar char="✓"/>
              <a:tabLst>
                <a:tab pos="215900" algn="l"/>
              </a:tabLst>
            </a:pPr>
            <a:r>
              <a:rPr lang="ru-RU" sz="2100" b="1" baseline="1984" dirty="0">
                <a:solidFill>
                  <a:prstClr val="black"/>
                </a:solidFill>
                <a:latin typeface="Calibri"/>
                <a:cs typeface="Calibri"/>
              </a:rPr>
              <a:t>экологичность </a:t>
            </a:r>
            <a:r>
              <a:rPr lang="ru-RU" sz="2100" spc="112" baseline="1984" dirty="0">
                <a:solidFill>
                  <a:prstClr val="black"/>
                </a:solidFill>
                <a:latin typeface="Calibri"/>
                <a:cs typeface="Calibri"/>
              </a:rPr>
              <a:t>- </a:t>
            </a:r>
            <a:r>
              <a:rPr lang="ru-RU" sz="2100" baseline="1984" dirty="0">
                <a:solidFill>
                  <a:prstClr val="black"/>
                </a:solidFill>
                <a:latin typeface="Calibri"/>
                <a:cs typeface="Calibri"/>
              </a:rPr>
              <a:t>полностью </a:t>
            </a:r>
            <a:r>
              <a:rPr lang="ru-RU" sz="2100" spc="15" baseline="1984" dirty="0">
                <a:solidFill>
                  <a:prstClr val="black"/>
                </a:solidFill>
                <a:latin typeface="Calibri"/>
                <a:cs typeface="Calibri"/>
              </a:rPr>
              <a:t>разлагается </a:t>
            </a:r>
            <a:r>
              <a:rPr lang="ru-RU" sz="2100" spc="37" baseline="1984" dirty="0">
                <a:solidFill>
                  <a:prstClr val="black"/>
                </a:solidFill>
                <a:latin typeface="Calibri"/>
                <a:cs typeface="Calibri"/>
              </a:rPr>
              <a:t>в </a:t>
            </a:r>
            <a:r>
              <a:rPr lang="ru-RU" sz="2100" baseline="1984" dirty="0">
                <a:solidFill>
                  <a:prstClr val="black"/>
                </a:solidFill>
                <a:latin typeface="Calibri"/>
                <a:cs typeface="Calibri"/>
              </a:rPr>
              <a:t>земле </a:t>
            </a:r>
            <a:r>
              <a:rPr lang="ru-RU" sz="2100" spc="7" baseline="1984" dirty="0">
                <a:solidFill>
                  <a:prstClr val="black"/>
                </a:solidFill>
                <a:latin typeface="Calibri"/>
                <a:cs typeface="Calibri"/>
              </a:rPr>
              <a:t>всего </a:t>
            </a:r>
            <a:r>
              <a:rPr lang="ru-RU" sz="2100" spc="22" baseline="1984" dirty="0">
                <a:solidFill>
                  <a:prstClr val="black"/>
                </a:solidFill>
                <a:latin typeface="Calibri"/>
                <a:cs typeface="Calibri"/>
              </a:rPr>
              <a:t>за </a:t>
            </a:r>
            <a:r>
              <a:rPr lang="ru-RU" sz="2100" baseline="1984" dirty="0">
                <a:solidFill>
                  <a:prstClr val="black"/>
                </a:solidFill>
                <a:latin typeface="Calibri"/>
                <a:cs typeface="Calibri"/>
              </a:rPr>
              <a:t>несколько </a:t>
            </a:r>
            <a:r>
              <a:rPr lang="ru-RU" sz="2100" spc="-7" baseline="1984" dirty="0">
                <a:solidFill>
                  <a:prstClr val="black"/>
                </a:solidFill>
                <a:latin typeface="Calibri"/>
                <a:cs typeface="Calibri"/>
              </a:rPr>
              <a:t>месяцев,  </a:t>
            </a:r>
            <a:r>
              <a:rPr lang="ru-RU" sz="2100" spc="7" baseline="1984" dirty="0">
                <a:solidFill>
                  <a:prstClr val="black"/>
                </a:solidFill>
                <a:latin typeface="Calibri"/>
                <a:cs typeface="Calibri"/>
              </a:rPr>
              <a:t>не </a:t>
            </a:r>
            <a:r>
              <a:rPr lang="ru-RU" sz="2100" spc="15" baseline="1984" dirty="0">
                <a:solidFill>
                  <a:prstClr val="black"/>
                </a:solidFill>
                <a:latin typeface="Calibri"/>
                <a:cs typeface="Calibri"/>
              </a:rPr>
              <a:t>загрязняя </a:t>
            </a:r>
            <a:r>
              <a:rPr lang="ru-RU" sz="2100" baseline="1984" dirty="0">
                <a:solidFill>
                  <a:prstClr val="black"/>
                </a:solidFill>
                <a:latin typeface="Calibri"/>
                <a:cs typeface="Calibri"/>
              </a:rPr>
              <a:t>окружающую </a:t>
            </a:r>
            <a:r>
              <a:rPr lang="ru-RU" sz="2100" spc="44" baseline="198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100" baseline="1984" dirty="0">
                <a:solidFill>
                  <a:prstClr val="black"/>
                </a:solidFill>
                <a:latin typeface="Calibri"/>
                <a:cs typeface="Calibri"/>
              </a:rPr>
              <a:t>среду;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2FA47-EFBA-415E-9A04-856F758DD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9730" y="994573"/>
            <a:ext cx="4671198" cy="2992636"/>
          </a:xfrm>
          <a:prstGeom prst="rect">
            <a:avLst/>
          </a:prstGeom>
        </p:spPr>
      </p:pic>
      <p:pic>
        <p:nvPicPr>
          <p:cNvPr id="19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5E128EA0-BDFE-49C1-A3D8-1A5A647C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1384" y="158752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7748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>
            <a:extLst>
              <a:ext uri="{FF2B5EF4-FFF2-40B4-BE49-F238E27FC236}">
                <a16:creationId xmlns:a16="http://schemas.microsoft.com/office/drawing/2014/main" id="{81CF4080-067A-4AE0-882D-DB96137D8B8D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37132"/>
            <a:ext cx="10513166" cy="461665"/>
            <a:chOff x="611560" y="159172"/>
            <a:chExt cx="8075240" cy="461369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567FF17E-D476-4747-B06C-BE49FCA06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Глобальный лесной кризис</a:t>
              </a:r>
            </a:p>
          </p:txBody>
        </p:sp>
        <p:pic>
          <p:nvPicPr>
            <p:cNvPr id="5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372E7A74-DB85-4164-B746-5EBF3A290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2F8068-F521-4CD1-8D4D-93883083F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828" t="2446" r="91687" b="87104"/>
          <a:stretch/>
        </p:blipFill>
        <p:spPr>
          <a:xfrm>
            <a:off x="611551" y="1249822"/>
            <a:ext cx="731543" cy="883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4AA87B-0E91-45BA-B5FC-7099E4B32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25" t="12897" b="9186"/>
          <a:stretch/>
        </p:blipFill>
        <p:spPr>
          <a:xfrm>
            <a:off x="6169902" y="1275458"/>
            <a:ext cx="5182681" cy="453650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E07968-C62B-41E1-8920-BD651C1B6803}"/>
              </a:ext>
            </a:extLst>
          </p:cNvPr>
          <p:cNvSpPr/>
          <p:nvPr/>
        </p:nvSpPr>
        <p:spPr>
          <a:xfrm>
            <a:off x="4655840" y="6123591"/>
            <a:ext cx="6696744" cy="369332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Существующий уровень сохранения лесов недостаточен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B5AF750-15CC-41EB-903C-CF2B6AD658DE}"/>
              </a:ext>
            </a:extLst>
          </p:cNvPr>
          <p:cNvSpPr txBox="1">
            <a:spLocks/>
          </p:cNvSpPr>
          <p:nvPr/>
        </p:nvSpPr>
        <p:spPr>
          <a:xfrm>
            <a:off x="1343094" y="1232034"/>
            <a:ext cx="4752906" cy="4579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Половина лесов мира исчезла к настоящему времени.</a:t>
            </a:r>
          </a:p>
          <a:p>
            <a:r>
              <a:rPr lang="ru-RU" sz="2800" dirty="0"/>
              <a:t>Около 15 млн. Га лесов исчезает ежегодно.</a:t>
            </a:r>
          </a:p>
          <a:p>
            <a:r>
              <a:rPr lang="ru-RU" sz="2800" dirty="0"/>
              <a:t>Каждый день исчезает 100 видов. 25% видов млекопитающих и 11% птиц находятся под угрозой исчезновения.</a:t>
            </a:r>
            <a:endParaRPr lang="de-CH" sz="2800" dirty="0"/>
          </a:p>
        </p:txBody>
      </p:sp>
      <p:grpSp>
        <p:nvGrpSpPr>
          <p:cNvPr id="10" name="Группа 6">
            <a:extLst>
              <a:ext uri="{FF2B5EF4-FFF2-40B4-BE49-F238E27FC236}">
                <a16:creationId xmlns:a16="http://schemas.microsoft.com/office/drawing/2014/main" id="{4F2A21BE-47D9-4D87-9C62-7963F06A2EB2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0648"/>
            <a:ext cx="10513166" cy="461665"/>
            <a:chOff x="611560" y="159172"/>
            <a:chExt cx="8075240" cy="461369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857977E5-2A83-4C15-BFC1-24D0D48CD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Глобальный лесной кризис</a:t>
              </a:r>
            </a:p>
          </p:txBody>
        </p:sp>
        <p:pic>
          <p:nvPicPr>
            <p:cNvPr id="12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D3BB4A3F-F699-4EE0-B25F-D8CFEC09D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80304" y="858481"/>
            <a:ext cx="4572000" cy="27781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Посуда из сахарного тростника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2107A90D-75B0-45AF-A373-08D154A3D5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25813"/>
              </p:ext>
            </p:extLst>
          </p:nvPr>
        </p:nvGraphicFramePr>
        <p:xfrm>
          <a:off x="180304" y="1056958"/>
          <a:ext cx="4571999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199D1558-D3F7-4ACF-90D5-A22C87C73F9F}"/>
              </a:ext>
            </a:extLst>
          </p:cNvPr>
          <p:cNvSpPr txBox="1">
            <a:spLocks/>
          </p:cNvSpPr>
          <p:nvPr/>
        </p:nvSpPr>
        <p:spPr>
          <a:xfrm>
            <a:off x="4127574" y="2035535"/>
            <a:ext cx="4572000" cy="27781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1400" cap="all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Посуда из ЦЕЛЛЮЛОЗЫ ЛИСТВЕННОЙ 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EEC7A58-5B0F-4CAE-B57A-502C4F3BA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709217"/>
              </p:ext>
            </p:extLst>
          </p:nvPr>
        </p:nvGraphicFramePr>
        <p:xfrm>
          <a:off x="4127576" y="2248048"/>
          <a:ext cx="4571999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F3BDB104-FC87-46E7-9DC2-27488DAC2D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303443"/>
              </p:ext>
            </p:extLst>
          </p:nvPr>
        </p:nvGraphicFramePr>
        <p:xfrm>
          <a:off x="7588752" y="4025182"/>
          <a:ext cx="4440116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D860B8C-A054-4D74-AA5D-DE0AF5A53E97}"/>
              </a:ext>
            </a:extLst>
          </p:cNvPr>
          <p:cNvSpPr txBox="1">
            <a:spLocks/>
          </p:cNvSpPr>
          <p:nvPr/>
        </p:nvSpPr>
        <p:spPr>
          <a:xfrm>
            <a:off x="7588752" y="3819526"/>
            <a:ext cx="4440116" cy="27781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1400" cap="all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Посуда из мискантуса</a:t>
            </a:r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8D612FFE-BA19-4B31-83C0-B37678445161}"/>
              </a:ext>
            </a:extLst>
          </p:cNvPr>
          <p:cNvSpPr/>
          <p:nvPr/>
        </p:nvSpPr>
        <p:spPr>
          <a:xfrm>
            <a:off x="180305" y="3591641"/>
            <a:ext cx="8526018" cy="3077464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0E6AE01-456D-4694-9062-5F414E1F7C3C}"/>
              </a:ext>
            </a:extLst>
          </p:cNvPr>
          <p:cNvSpPr txBox="1">
            <a:spLocks/>
          </p:cNvSpPr>
          <p:nvPr/>
        </p:nvSpPr>
        <p:spPr>
          <a:xfrm>
            <a:off x="366616" y="6235066"/>
            <a:ext cx="4572000" cy="27781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1400" cap="all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Прямая себестоимость, руб. </a:t>
            </a:r>
            <a:r>
              <a:rPr lang="en-US" dirty="0"/>
              <a:t>/</a:t>
            </a:r>
            <a:r>
              <a:rPr lang="ru-RU" dirty="0"/>
              <a:t> кг.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DDC7B20-7DDC-40A6-94A0-CF8832D4E069}"/>
              </a:ext>
            </a:extLst>
          </p:cNvPr>
          <p:cNvSpPr/>
          <p:nvPr/>
        </p:nvSpPr>
        <p:spPr>
          <a:xfrm>
            <a:off x="1529862" y="3819526"/>
            <a:ext cx="861646" cy="8271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133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CC1C0F8-F7F5-42D9-82C3-22207C3D10AD}"/>
              </a:ext>
            </a:extLst>
          </p:cNvPr>
          <p:cNvSpPr/>
          <p:nvPr/>
        </p:nvSpPr>
        <p:spPr>
          <a:xfrm>
            <a:off x="3191134" y="4405802"/>
            <a:ext cx="861646" cy="8271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90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CBD6351F-1635-4EB8-921D-FF1762E053E9}"/>
              </a:ext>
            </a:extLst>
          </p:cNvPr>
          <p:cNvSpPr/>
          <p:nvPr/>
        </p:nvSpPr>
        <p:spPr>
          <a:xfrm>
            <a:off x="5867668" y="5378058"/>
            <a:ext cx="861646" cy="8271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E62AD69-BAFD-4A66-ADB9-DCA09D3ACA6C}"/>
              </a:ext>
            </a:extLst>
          </p:cNvPr>
          <p:cNvSpPr/>
          <p:nvPr/>
        </p:nvSpPr>
        <p:spPr>
          <a:xfrm>
            <a:off x="4752303" y="782349"/>
            <a:ext cx="7259393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прямой себестоимости готовой продукции в зависимости от используемого сырья</a:t>
            </a:r>
          </a:p>
        </p:txBody>
      </p:sp>
      <p:grpSp>
        <p:nvGrpSpPr>
          <p:cNvPr id="21" name="Группа 5">
            <a:extLst>
              <a:ext uri="{FF2B5EF4-FFF2-40B4-BE49-F238E27FC236}">
                <a16:creationId xmlns:a16="http://schemas.microsoft.com/office/drawing/2014/main" id="{3F018078-AC8B-4B50-A534-2C4A096C8D82}"/>
              </a:ext>
            </a:extLst>
          </p:cNvPr>
          <p:cNvGrpSpPr>
            <a:grpSpLocks/>
          </p:cNvGrpSpPr>
          <p:nvPr/>
        </p:nvGrpSpPr>
        <p:grpSpPr bwMode="auto">
          <a:xfrm>
            <a:off x="180306" y="158725"/>
            <a:ext cx="11881319" cy="461963"/>
            <a:chOff x="611561" y="159022"/>
            <a:chExt cx="8075239" cy="461666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3052098C-6DEB-4229-BB4C-E56C4E14C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023"/>
              <a:ext cx="8070851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Конкурентные преимущества при производстве одноразовой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экопосуды</a:t>
              </a:r>
              <a:endPara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1CD51D37-41EB-41A7-993C-7B18E94D1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1" y="159022"/>
              <a:ext cx="447971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317437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03512" y="901899"/>
          <a:ext cx="4777331" cy="5247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Полистирол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d=17см; вес=3,5гр;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0,7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60"/>
                        </a:spcBef>
                        <a:tabLst>
                          <a:tab pos="1343660" algn="l"/>
                        </a:tabLst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d=22см;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вес=5гр;</a:t>
                      </a:r>
                      <a:r>
                        <a:rPr lang="en-US" sz="800" spc="10" dirty="0">
                          <a:latin typeface="Calibri"/>
                          <a:cs typeface="Calibri"/>
                        </a:rPr>
                        <a:t>    </a:t>
                      </a:r>
                      <a:r>
                        <a:rPr sz="800" b="1" spc="-5" dirty="0" err="1">
                          <a:latin typeface="Calibri"/>
                          <a:cs typeface="Calibri"/>
                        </a:rPr>
                        <a:t>цена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1,35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8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Полипропилен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d=16см; вес=8,5гр;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0,75</a:t>
                      </a:r>
                      <a:r>
                        <a:rPr sz="8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d=22см; 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вес=11гр; 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30" dirty="0">
                          <a:latin typeface="Calibri"/>
                          <a:cs typeface="Calibri"/>
                        </a:rPr>
                        <a:t>1,7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600" dirty="0">
                        <a:latin typeface="Times New Roman"/>
                        <a:cs typeface="Times New Roman"/>
                      </a:endParaRPr>
                    </a:p>
                    <a:p>
                      <a:pPr marL="0" marR="27114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dirty="0" err="1">
                          <a:latin typeface="Calibri"/>
                          <a:cs typeface="Calibri"/>
                        </a:rPr>
                        <a:t>Вспененный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полистирол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679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tabLst>
                          <a:tab pos="1343660" algn="l"/>
                        </a:tabLst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d=17см;</a:t>
                      </a:r>
                      <a:r>
                        <a:rPr sz="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вес=3гр;</a:t>
                      </a:r>
                      <a:r>
                        <a:rPr lang="en-US" sz="800" spc="10" dirty="0">
                          <a:latin typeface="Calibri"/>
                          <a:cs typeface="Calibri"/>
                        </a:rPr>
                        <a:t>    </a:t>
                      </a:r>
                      <a:r>
                        <a:rPr sz="800" b="1" spc="-5" dirty="0" err="1">
                          <a:latin typeface="Calibri"/>
                          <a:cs typeface="Calibri"/>
                        </a:rPr>
                        <a:t>цена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0,75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0" dirty="0">
                          <a:latin typeface="Calibri"/>
                          <a:cs typeface="Calibri"/>
                        </a:rPr>
                        <a:t>d=22,5см;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вес=5гр;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1,25</a:t>
                      </a:r>
                      <a:r>
                        <a:rPr sz="8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0" marR="9525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Макулатурная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бумага, 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ламинированная</a:t>
                      </a: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d=23см;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вес=9гр;   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2,40</a:t>
                      </a:r>
                      <a:r>
                        <a:rPr sz="800" b="1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5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0" marR="9525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Картонная, 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ламинированная</a:t>
                      </a: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d=18см;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вес=5гр;   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2,50</a:t>
                      </a:r>
                      <a:r>
                        <a:rPr sz="8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d=23см; 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вес=10гр;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40" dirty="0">
                          <a:latin typeface="Calibri"/>
                          <a:cs typeface="Calibri"/>
                        </a:rPr>
                        <a:t>3,50 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0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0" marR="16510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Полистирол,  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серия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премиум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d=19см; 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вес=30гр;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6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800" spc="5" dirty="0">
                          <a:latin typeface="Calibri"/>
                          <a:cs typeface="Calibri"/>
                        </a:rPr>
                        <a:t>d=23см; 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вес=36гр;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цена 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опт </a:t>
                      </a:r>
                      <a:r>
                        <a:rPr sz="800" b="1" spc="2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800" b="1" spc="65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8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руб./шт.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079212" y="3478536"/>
            <a:ext cx="741164" cy="741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21914" y="1016918"/>
            <a:ext cx="1223367" cy="59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61555" y="2661047"/>
            <a:ext cx="901898" cy="634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36337" y="5197923"/>
            <a:ext cx="1026914" cy="6429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18367" y="1696641"/>
            <a:ext cx="1026914" cy="80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792" y="4308079"/>
            <a:ext cx="848320" cy="7500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30876" y="846535"/>
            <a:ext cx="1862114" cy="1482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1234" y="2328863"/>
            <a:ext cx="1181398" cy="52242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 lvl="0" indent="122332" algn="l" defTabSz="642915" rtl="0" eaLnBrk="0" fontAlgn="auto" latinLnBrk="0" hangingPunct="0">
              <a:lnSpc>
                <a:spcPct val="1131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84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тарелки </a:t>
            </a:r>
            <a:r>
              <a:rPr kumimoji="0" sz="984" b="1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PICNECO  </a:t>
            </a:r>
            <a:r>
              <a:rPr kumimoji="0" sz="984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 </a:t>
            </a:r>
            <a:r>
              <a:rPr kumimoji="0" sz="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 </a:t>
            </a:r>
            <a:r>
              <a:rPr kumimoji="0" sz="984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 </a:t>
            </a:r>
            <a:r>
              <a:rPr kumimoji="0" sz="984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см; </a:t>
            </a:r>
            <a:r>
              <a:rPr kumimoji="0" sz="984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вес </a:t>
            </a:r>
            <a:r>
              <a:rPr kumimoji="0" sz="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 </a:t>
            </a:r>
            <a:r>
              <a:rPr kumimoji="0" sz="984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 </a:t>
            </a:r>
            <a:r>
              <a:rPr kumimoji="0" sz="984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  </a:t>
            </a:r>
            <a:r>
              <a:rPr kumimoji="0" sz="984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 </a:t>
            </a:r>
            <a:r>
              <a:rPr kumimoji="0" sz="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 </a:t>
            </a:r>
            <a:r>
              <a:rPr kumimoji="0" sz="984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 </a:t>
            </a:r>
            <a:r>
              <a:rPr kumimoji="0" sz="984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см; </a:t>
            </a:r>
            <a:r>
              <a:rPr kumimoji="0" sz="984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вес </a:t>
            </a:r>
            <a:r>
              <a:rPr kumimoji="0" sz="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 </a:t>
            </a:r>
            <a:r>
              <a:rPr kumimoji="0" sz="984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</a:t>
            </a:r>
            <a:r>
              <a:rPr kumimoji="0" sz="984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84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</a:t>
            </a:r>
            <a:endParaRPr kumimoji="0" sz="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837164" y="2937868"/>
          <a:ext cx="4155380" cy="321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8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9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9C3BA"/>
                      </a:solidFill>
                      <a:prstDash val="solid"/>
                    </a:lnR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себестоимость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79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наценка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79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7274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цена</a:t>
                      </a:r>
                      <a:r>
                        <a:rPr sz="9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опт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79" marB="0">
                    <a:lnL w="28575">
                      <a:solidFill>
                        <a:srgbClr val="C9C3BA"/>
                      </a:solidFill>
                      <a:prstDash val="solid"/>
                    </a:lnL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импорт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" dirty="0">
                          <a:latin typeface="Calibri"/>
                          <a:cs typeface="Calibri"/>
                        </a:rPr>
                        <a:t>Китая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232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52069">
                        <a:lnSpc>
                          <a:spcPct val="104200"/>
                        </a:lnSpc>
                        <a:spcBef>
                          <a:spcPts val="1220"/>
                        </a:spcBef>
                      </a:pPr>
                      <a:r>
                        <a:rPr sz="900" spc="15" dirty="0">
                          <a:latin typeface="Calibri"/>
                          <a:cs typeface="Calibri"/>
                        </a:rPr>
                        <a:t>18см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2,60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23см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4,15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8942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63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32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 marR="93980" indent="12700">
                        <a:lnSpc>
                          <a:spcPct val="104200"/>
                        </a:lnSpc>
                        <a:spcBef>
                          <a:spcPts val="1220"/>
                        </a:spcBef>
                      </a:pPr>
                      <a:r>
                        <a:rPr sz="900" b="1" spc="25" dirty="0">
                          <a:latin typeface="Calibri"/>
                          <a:cs typeface="Calibri"/>
                        </a:rPr>
                        <a:t>18см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4,28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23см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6,75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08942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83">
                <a:tc>
                  <a:txBody>
                    <a:bodyPr/>
                    <a:lstStyle/>
                    <a:p>
                      <a:pPr marL="0" marR="22606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сырье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из 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импо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тно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о  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сахарного  </a:t>
                      </a:r>
                      <a:r>
                        <a:rPr sz="900" b="1" spc="0" dirty="0">
                          <a:latin typeface="Calibri"/>
                          <a:cs typeface="Calibri"/>
                        </a:rPr>
                        <a:t>тростника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0268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0960" marR="52069">
                        <a:lnSpc>
                          <a:spcPct val="104200"/>
                        </a:lnSpc>
                      </a:pPr>
                      <a:r>
                        <a:rPr sz="900" spc="15" dirty="0">
                          <a:latin typeface="Calibri"/>
                          <a:cs typeface="Calibri"/>
                        </a:rPr>
                        <a:t>18см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1,35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23см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2,00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125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79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6045" marR="93980" indent="12700">
                        <a:lnSpc>
                          <a:spcPct val="104200"/>
                        </a:lnSpc>
                      </a:pPr>
                      <a:r>
                        <a:rPr sz="900" b="1" spc="25" dirty="0">
                          <a:latin typeface="Calibri"/>
                          <a:cs typeface="Calibri"/>
                        </a:rPr>
                        <a:t>18см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3,40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23см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5,00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125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99">
                <a:tc>
                  <a:txBody>
                    <a:bodyPr/>
                    <a:lstStyle/>
                    <a:p>
                      <a:pPr marL="0" marR="12446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сырье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из  сульфатной 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целлюлозы</a:t>
                      </a:r>
                      <a:r>
                        <a:rPr sz="9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5" dirty="0">
                          <a:latin typeface="Calibri"/>
                          <a:cs typeface="Calibri"/>
                        </a:rPr>
                        <a:t>РФ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9199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52069">
                        <a:lnSpc>
                          <a:spcPct val="104200"/>
                        </a:lnSpc>
                        <a:spcBef>
                          <a:spcPts val="915"/>
                        </a:spcBef>
                      </a:pPr>
                      <a:r>
                        <a:rPr sz="900" spc="15" dirty="0">
                          <a:latin typeface="Calibri"/>
                          <a:cs typeface="Calibri"/>
                        </a:rPr>
                        <a:t>18см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0,91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23см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1,37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81707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%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4465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93980">
                        <a:lnSpc>
                          <a:spcPct val="104200"/>
                        </a:lnSpc>
                        <a:spcBef>
                          <a:spcPts val="915"/>
                        </a:spcBef>
                      </a:pPr>
                      <a:r>
                        <a:rPr sz="900" b="1" spc="25" dirty="0">
                          <a:latin typeface="Calibri"/>
                          <a:cs typeface="Calibri"/>
                        </a:rPr>
                        <a:t>18см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3,20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23см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4,80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81707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  <a:lnB w="28575">
                      <a:solidFill>
                        <a:srgbClr val="C9C3B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929">
                <a:tc>
                  <a:txBody>
                    <a:bodyPr/>
                    <a:lstStyle/>
                    <a:p>
                      <a:pPr marL="0" marR="2451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b="1" dirty="0" err="1">
                          <a:latin typeface="Calibri"/>
                          <a:cs typeface="Calibri"/>
                        </a:rPr>
                        <a:t>сырье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 err="1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lang="ru-RU" sz="900" b="1" dirty="0" err="1">
                          <a:highlight>
                            <a:srgbClr val="FFFF00"/>
                          </a:highlight>
                          <a:latin typeface="Calibri"/>
                          <a:cs typeface="Calibri"/>
                        </a:rPr>
                        <a:t>Мискантуса</a:t>
                      </a:r>
                      <a:endParaRPr sz="900" dirty="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44648" marB="0"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0960" marR="52069">
                        <a:lnSpc>
                          <a:spcPct val="104200"/>
                        </a:lnSpc>
                        <a:spcBef>
                          <a:spcPts val="1200"/>
                        </a:spcBef>
                      </a:pPr>
                      <a:r>
                        <a:rPr sz="900" spc="15" dirty="0">
                          <a:latin typeface="Calibri"/>
                          <a:cs typeface="Calibri"/>
                        </a:rPr>
                        <a:t>18см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0,7</a:t>
                      </a:r>
                      <a:r>
                        <a:rPr lang="ru-RU" sz="900" spc="1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23см </a:t>
                      </a:r>
                      <a:r>
                        <a:rPr sz="900" spc="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1,</a:t>
                      </a:r>
                      <a:r>
                        <a:rPr lang="ru-RU" sz="900" spc="10" dirty="0">
                          <a:latin typeface="Calibri"/>
                          <a:cs typeface="Calibri"/>
                        </a:rPr>
                        <a:t>09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руб.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07156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65" marB="0">
                    <a:lnL w="28575">
                      <a:solidFill>
                        <a:srgbClr val="C9C3BA"/>
                      </a:solidFill>
                      <a:prstDash val="solid"/>
                    </a:lnL>
                    <a:lnR w="28575">
                      <a:solidFill>
                        <a:srgbClr val="C9C3BA"/>
                      </a:solidFill>
                      <a:prstDash val="solid"/>
                    </a:lnR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6045" marR="93980" indent="12700">
                        <a:lnSpc>
                          <a:spcPct val="104200"/>
                        </a:lnSpc>
                        <a:spcBef>
                          <a:spcPts val="1200"/>
                        </a:spcBef>
                      </a:pPr>
                      <a:r>
                        <a:rPr sz="900" b="1" spc="25" dirty="0">
                          <a:latin typeface="Calibri"/>
                          <a:cs typeface="Calibri"/>
                        </a:rPr>
                        <a:t>18см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2,66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  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23см = </a:t>
                      </a:r>
                      <a:r>
                        <a:rPr sz="900" b="1" spc="40" dirty="0">
                          <a:latin typeface="Calibri"/>
                          <a:cs typeface="Calibri"/>
                        </a:rPr>
                        <a:t>4,02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руб.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07156" marB="0">
                    <a:lnL w="28575">
                      <a:solidFill>
                        <a:srgbClr val="C9C3BA"/>
                      </a:solidFill>
                      <a:prstDash val="solid"/>
                    </a:lnL>
                    <a:lnT w="28575">
                      <a:solidFill>
                        <a:srgbClr val="C9C3B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6508559" y="901899"/>
            <a:ext cx="45719" cy="5247049"/>
          </a:xfrm>
          <a:custGeom>
            <a:avLst/>
            <a:gdLst/>
            <a:ahLst/>
            <a:cxnLst/>
            <a:rect l="l" t="t" r="r" b="b"/>
            <a:pathLst>
              <a:path h="5769609">
                <a:moveTo>
                  <a:pt x="0" y="5769457"/>
                </a:moveTo>
                <a:lnTo>
                  <a:pt x="0" y="0"/>
                </a:lnTo>
              </a:path>
            </a:pathLst>
          </a:custGeom>
          <a:ln w="6350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429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Группа 6">
            <a:extLst>
              <a:ext uri="{FF2B5EF4-FFF2-40B4-BE49-F238E27FC236}">
                <a16:creationId xmlns:a16="http://schemas.microsoft.com/office/drawing/2014/main" id="{B77543A4-08F2-44D8-82FD-CDD4F91E2AB0}"/>
              </a:ext>
            </a:extLst>
          </p:cNvPr>
          <p:cNvGrpSpPr>
            <a:grpSpLocks/>
          </p:cNvGrpSpPr>
          <p:nvPr/>
        </p:nvGrpSpPr>
        <p:grpSpPr bwMode="auto">
          <a:xfrm>
            <a:off x="551384" y="158752"/>
            <a:ext cx="11305256" cy="461963"/>
            <a:chOff x="611560" y="159022"/>
            <a:chExt cx="8075240" cy="461666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7F076FB-0038-4942-B3EB-E5D09A0E9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023"/>
              <a:ext cx="8070851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	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Сравнительный анализ</a:t>
              </a:r>
              <a:r>
                <a:rPr kumimoji="0" lang="en-US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оптовых цен</a:t>
              </a:r>
            </a:p>
          </p:txBody>
        </p:sp>
        <p:pic>
          <p:nvPicPr>
            <p:cNvPr id="17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E68E4E2E-B9C3-431E-9008-4490BC771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560" y="159022"/>
              <a:ext cx="411477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301077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id="{37120F9A-79B1-466D-8720-479908F2AE83}"/>
              </a:ext>
            </a:extLst>
          </p:cNvPr>
          <p:cNvSpPr txBox="1"/>
          <p:nvPr/>
        </p:nvSpPr>
        <p:spPr>
          <a:xfrm>
            <a:off x="3431704" y="1293752"/>
            <a:ext cx="80875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Инициативой четырех институтов ИПХЭТ СО РАН, ИК им. Г.К. Борескова СО РАН,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ИЦиГ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СО РАН, ЦСБС СО РАН и  ФГУП «Алтайское экспериментальное сельское хозяйство» выдвинут Проект полного цикла «Научные и технологические основы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биорефайнинга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» </a:t>
            </a:r>
          </a:p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состоянию на 2020 год питомник 42 Га.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13882A6-74C1-4E4C-89D7-64BA39B4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16" y="158902"/>
            <a:ext cx="1020986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Достижения интродукции </a:t>
            </a:r>
            <a:r>
              <a:rPr kumimoji="0" lang="ru-RU" alt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мискантуса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отечественной селекции</a:t>
            </a:r>
          </a:p>
        </p:txBody>
      </p:sp>
      <p:pic>
        <p:nvPicPr>
          <p:cNvPr id="6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E5B35EEE-278D-47D6-BEA8-92C62E60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716" y="178920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637AAF-89DC-4221-BAA0-81EF58DE37D1}"/>
              </a:ext>
            </a:extLst>
          </p:cNvPr>
          <p:cNvSpPr txBox="1"/>
          <p:nvPr/>
        </p:nvSpPr>
        <p:spPr>
          <a:xfrm>
            <a:off x="811050" y="836712"/>
            <a:ext cx="1072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Miscanthus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sinensis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Anders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Сорт «СОРАНОВСКИЙ»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собственник патента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ИЦиГ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СО РАН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F7B8D-9111-4278-AC5A-C86D4A28B322}"/>
              </a:ext>
            </a:extLst>
          </p:cNvPr>
          <p:cNvSpPr txBox="1"/>
          <p:nvPr/>
        </p:nvSpPr>
        <p:spPr>
          <a:xfrm>
            <a:off x="725619" y="3334747"/>
            <a:ext cx="84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Miscanthus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Giganteus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Сорт «КАМИС»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собственник ООО «Мастер Брэнд»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E4E214-3AC2-489D-BE4F-6B1B3B3AA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19" y="3305378"/>
            <a:ext cx="2405577" cy="3393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518B3-D131-4B7B-8456-6DD094E84AB2}"/>
              </a:ext>
            </a:extLst>
          </p:cNvPr>
          <p:cNvSpPr txBox="1"/>
          <p:nvPr/>
        </p:nvSpPr>
        <p:spPr>
          <a:xfrm>
            <a:off x="3431704" y="4062979"/>
            <a:ext cx="5539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Проведены экологические и технические испытания, селекционная работа. Получен патент на селекционное достижение и сорт внесен в единый реестр с/х культур.</a:t>
            </a:r>
          </a:p>
          <a:p>
            <a:pPr marL="0" marR="0" lvl="0" indent="457200" algn="ju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 состоянию на 2020 год питомник 51 Га.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18EE57-8D84-4D9F-A1E1-9EB7B7EE8F6C}"/>
              </a:ext>
            </a:extLst>
          </p:cNvPr>
          <p:cNvSpPr/>
          <p:nvPr/>
        </p:nvSpPr>
        <p:spPr>
          <a:xfrm>
            <a:off x="399730" y="840051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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DED86F-098E-40E9-AA6A-01F9F9923CCC}"/>
              </a:ext>
            </a:extLst>
          </p:cNvPr>
          <p:cNvSpPr/>
          <p:nvPr/>
        </p:nvSpPr>
        <p:spPr>
          <a:xfrm>
            <a:off x="306994" y="3380915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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3F1917-6DF9-4381-9F32-14D6D1CAE214}"/>
              </a:ext>
            </a:extLst>
          </p:cNvPr>
          <p:cNvSpPr/>
          <p:nvPr/>
        </p:nvSpPr>
        <p:spPr>
          <a:xfrm>
            <a:off x="725619" y="6165304"/>
            <a:ext cx="8381294" cy="338554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Потенциальная возможность установки промышленных плантаций до 10 000 Га в год.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A518E7-D969-419C-8569-A143F4B79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40" y="1206044"/>
            <a:ext cx="1705130" cy="1927555"/>
          </a:xfrm>
          <a:prstGeom prst="rect">
            <a:avLst/>
          </a:prstGeom>
          <a:effectLst>
            <a:glow rad="25400">
              <a:schemeClr val="accent1"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5AD3EC-0054-4956-808F-4B1F7B65C0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" b="10854"/>
          <a:stretch/>
        </p:blipFill>
        <p:spPr>
          <a:xfrm>
            <a:off x="1336392" y="3803015"/>
            <a:ext cx="1705378" cy="22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0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ъект 2"/>
          <p:cNvSpPr>
            <a:spLocks noGrp="1"/>
          </p:cNvSpPr>
          <p:nvPr>
            <p:ph idx="1"/>
          </p:nvPr>
        </p:nvSpPr>
        <p:spPr>
          <a:xfrm>
            <a:off x="1415480" y="3408363"/>
            <a:ext cx="9433048" cy="4826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После зимнего опадания листьев растение высыхает до уровня влагосодержания 15-20%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1182327"/>
            <a:ext cx="2160240" cy="1802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"/>
          </a:effectLst>
        </p:spPr>
      </p:pic>
      <p:pic>
        <p:nvPicPr>
          <p:cNvPr id="9" name="Рисунок 6" descr="http://atagos.com.ua/useruploads/images/mi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814" y="1181487"/>
            <a:ext cx="2460282" cy="1806531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59400" name="Объект 2"/>
          <p:cNvSpPr txBox="1">
            <a:spLocks/>
          </p:cNvSpPr>
          <p:nvPr/>
        </p:nvSpPr>
        <p:spPr bwMode="auto">
          <a:xfrm>
            <a:off x="1061296" y="2978152"/>
            <a:ext cx="316304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Посадочный материал - корни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2212" y="4003705"/>
            <a:ext cx="3246316" cy="192039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9402" name="Объект 2"/>
          <p:cNvSpPr txBox="1">
            <a:spLocks/>
          </p:cNvSpPr>
          <p:nvPr/>
        </p:nvSpPr>
        <p:spPr bwMode="auto">
          <a:xfrm>
            <a:off x="4229102" y="2998790"/>
            <a:ext cx="294701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Механизированная посадка</a:t>
            </a:r>
          </a:p>
        </p:txBody>
      </p:sp>
      <p:sp>
        <p:nvSpPr>
          <p:cNvPr id="59403" name="Объект 2"/>
          <p:cNvSpPr txBox="1">
            <a:spLocks/>
          </p:cNvSpPr>
          <p:nvPr/>
        </p:nvSpPr>
        <p:spPr bwMode="auto">
          <a:xfrm>
            <a:off x="7320136" y="5953127"/>
            <a:ext cx="3960439" cy="64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Хранение осуществляется под открытым небом</a:t>
            </a:r>
          </a:p>
        </p:txBody>
      </p:sp>
      <p:sp>
        <p:nvSpPr>
          <p:cNvPr id="59405" name="Объект 2"/>
          <p:cNvSpPr txBox="1">
            <a:spLocks/>
          </p:cNvSpPr>
          <p:nvPr/>
        </p:nvSpPr>
        <p:spPr bwMode="auto">
          <a:xfrm>
            <a:off x="7520111" y="2984500"/>
            <a:ext cx="34004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Вегетативный период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3512" y="4003703"/>
            <a:ext cx="1584176" cy="191659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9407" name="Объект 2"/>
          <p:cNvSpPr txBox="1">
            <a:spLocks/>
          </p:cNvSpPr>
          <p:nvPr/>
        </p:nvSpPr>
        <p:spPr bwMode="auto">
          <a:xfrm>
            <a:off x="1061296" y="5942015"/>
            <a:ext cx="5971331" cy="65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Уборка производится при помощи обычных косилок и пресс-подборщиков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или кормоуборочных комбайнов</a:t>
            </a:r>
          </a:p>
        </p:txBody>
      </p:sp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5641"/>
            <a:ext cx="9151168" cy="457898"/>
            <a:chOff x="539552" y="145169"/>
            <a:chExt cx="8070851" cy="489928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59342"/>
              <a:ext cx="8070851" cy="461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Технология выращивания: посадка, уборка и хранение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25623" b="8501"/>
          <a:stretch/>
        </p:blipFill>
        <p:spPr>
          <a:xfrm>
            <a:off x="3863752" y="4013203"/>
            <a:ext cx="3240361" cy="190182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45CB3-ECDB-43CA-B554-1AF9D66544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26406"/>
          <a:stretch/>
        </p:blipFill>
        <p:spPr>
          <a:xfrm>
            <a:off x="7602211" y="1184281"/>
            <a:ext cx="3246317" cy="179387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26843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3498"/>
            <a:ext cx="9151168" cy="461665"/>
            <a:chOff x="539552" y="142876"/>
            <a:chExt cx="8070851" cy="493959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42876"/>
              <a:ext cx="8070851" cy="4939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914296" marR="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Мискантус</a:t>
              </a:r>
              <a:r>
                <a:rPr kumimoji="0" lang="ru-RU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стимулирует переход к </a:t>
              </a:r>
              <a:r>
                <a:rPr kumimoji="0" lang="ru-RU" altLang="ru-RU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биоэкономике</a:t>
              </a:r>
              <a:endPara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42FB97-6745-41CD-9E9E-96F0B6EFD82E}"/>
              </a:ext>
            </a:extLst>
          </p:cNvPr>
          <p:cNvSpPr/>
          <p:nvPr/>
        </p:nvSpPr>
        <p:spPr>
          <a:xfrm>
            <a:off x="1216050" y="1991610"/>
            <a:ext cx="6536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Ожидается, что растительные альтернативы ископаемому сырью и топливу будут играть важную роль в переходе к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биоэкономике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4627A3F-BD56-4067-A92D-B5B56BCD642F}"/>
              </a:ext>
            </a:extLst>
          </p:cNvPr>
          <p:cNvSpPr/>
          <p:nvPr/>
        </p:nvSpPr>
        <p:spPr>
          <a:xfrm>
            <a:off x="1216050" y="4219068"/>
            <a:ext cx="10136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это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лигнино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-целлюлозное многолетнее растение C4, является одним из наиболее быстро доступных на Земле источником сырья для производства биотоплива и необычайное базовое сырье для всех видов биоэкономического использования.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обладает огромным потенциалом обеспечивающим переход от ископаемой экономики к растительной.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9E1EFBD-7601-45C0-9491-A3EF476EFBCB}"/>
              </a:ext>
            </a:extLst>
          </p:cNvPr>
          <p:cNvSpPr/>
          <p:nvPr/>
        </p:nvSpPr>
        <p:spPr>
          <a:xfrm>
            <a:off x="1216050" y="5542507"/>
            <a:ext cx="9759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Био-рефайнинг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может стать основой для сотен продуктов, включая фармацевтические препараты, биопластики,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биохимикаты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биоэтанол и упаковку.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33D44F7-3973-4381-B0BF-06FF9FF2B13E}"/>
              </a:ext>
            </a:extLst>
          </p:cNvPr>
          <p:cNvSpPr/>
          <p:nvPr/>
        </p:nvSpPr>
        <p:spPr>
          <a:xfrm>
            <a:off x="1216051" y="2603995"/>
            <a:ext cx="6896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Если мы хотим достичь чистого нуля к 2050 году, нам потребуются культуры и процессы, играющее жизненно важную роль в борьбе с изменением климата, нейтральные к выбросам углерода, в то же время, которые растут на маргинальных или неиспользуемых землях, которые способны обеспечить проверенную, масштабируемую и устойчивую альтернативу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невозобновляемым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ресурсам.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08D939-D9F0-4C0B-B9E0-F0B948680A48}"/>
              </a:ext>
            </a:extLst>
          </p:cNvPr>
          <p:cNvSpPr/>
          <p:nvPr/>
        </p:nvSpPr>
        <p:spPr>
          <a:xfrm>
            <a:off x="1216050" y="1146808"/>
            <a:ext cx="6752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 сталкиваемся с растущим народонаселением планеты, катастрофической потерей биоразнообразия и угрозой климатических чрезвычайных ситуаций.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ED48F3-9CCD-4D67-B651-13D7225A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1360564"/>
            <a:ext cx="319458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5641"/>
            <a:ext cx="9151168" cy="457898"/>
            <a:chOff x="539552" y="145169"/>
            <a:chExt cx="8070851" cy="489928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59342"/>
              <a:ext cx="8070851" cy="461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914296" marR="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Мискантус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и Экология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9123B3-F056-4216-B3A8-6E8A9E8A0DD6}"/>
              </a:ext>
            </a:extLst>
          </p:cNvPr>
          <p:cNvSpPr/>
          <p:nvPr/>
        </p:nvSpPr>
        <p:spPr>
          <a:xfrm>
            <a:off x="775946" y="827824"/>
            <a:ext cx="2625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Поглощение углерода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42FB97-6745-41CD-9E9E-96F0B6EFD82E}"/>
              </a:ext>
            </a:extLst>
          </p:cNvPr>
          <p:cNvSpPr/>
          <p:nvPr/>
        </p:nvSpPr>
        <p:spPr>
          <a:xfrm>
            <a:off x="775946" y="1197156"/>
            <a:ext cx="877643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Растения связывают углерод путем фотосинтеза. В конце каждого сезона растение перемещает питательные вещества в корни. Когда растения переносят углерод к корням, он не остается там вечно. Почвенный углерод - это баланс между распадом исходного почвенного углерода и скоростью поступления.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углерода в почве под полями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увеличивается в течение всего жизненного цикла: высокие пропорции остатков от сбора урожая и опавшие листья, прямое накопление гумуса, хорошо развитая и глубокая корневая система, низкие скорости разложения растительных остатков из-за высокого соотношения C:N (углерода к азоту), а также отсутствие обработки почвы и, как следствие, меньшая аэрация почвы, являются причинами высоких показателей секвестрации углерода.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сути, накопление углерода под землей работает как инструмент снижения выбросов парниковых газов, потому что он удаляет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из надземной циркуляции. Циркуляция над землей обусловлена фотосинтезом и сжиганием - во-первых, поля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поглощают СО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ассимилируют его как углерод в своей ткани как над, так и под землей. Когда надземный углерод собирается и сжигается, он выпускается обратно в атмосферу в виде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Тем не менее, эквивалентное количество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поглощается обратно ростом следующего сезона, и цикл повторяется.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одна из немногих культур в мире, которая достигает истинной нейтральности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при использовании в качестве биотоплива. При переходе от использования мазута на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прямые и косвенные выбросы парниковых газов могут быть уменьшены как минимум на 96% (выбросы: 0,08 кг СО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-экв. МДж</a:t>
            </a:r>
            <a:r>
              <a:rPr kumimoji="0" lang="ru-R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(мазут) против 0,0032 кг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-экв. МДж</a:t>
            </a:r>
            <a:r>
              <a:rPr kumimoji="0" lang="ru-R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А с учетом секвестрации углерода во время роста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потенциал снижения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-экв. до 117%.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сравнению с ископаемым топливом экономия парниковых газов велика - без учета отрицательных чисел секвестрации углерода, эмиссия из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составляет 0,4–1,6 грамм эквивалента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мегаджоуль, по сравнению с 33 граммами для угля, 22 для сжиженного природного газа, 16 для природного газа и 4 для древесной щепы.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выращиваемого в климатических условиях Российского Нечерноземья, снижение содержания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атмосфере оценивается в 19,2 тонны на гектар в год, при этом экономия ископаемой энергии составляет 273 ГДж на гектар в год. Для маргинальных земель, ограниченных засухой (Волгоградская, Астраханская обл., Калмыкия), уровень CO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атмосфере может быть потенциально снижен до 24 тонн на гектар в год, при этом экономия ископаемой энергии составляет 338 ГДж на гектар в год.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Следует отметить, что успешная секвестрация зависит от участков посадки, так как лучшие почвы для секвестрации - это те, которые изначально содержат мало углерода (малоплодородные, истощенные).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83E8A0-A0B9-4AC2-A76B-1E83DBAD3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1017027"/>
            <a:ext cx="2097206" cy="279221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96BCD1-EC65-4B3D-960C-43FEF833768E}"/>
              </a:ext>
            </a:extLst>
          </p:cNvPr>
          <p:cNvSpPr/>
          <p:nvPr/>
        </p:nvSpPr>
        <p:spPr>
          <a:xfrm>
            <a:off x="9771978" y="4077072"/>
            <a:ext cx="1802033" cy="1086516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Чистое годовое накопление углерода составляет более 32 тонн на гектар</a:t>
            </a:r>
          </a:p>
        </p:txBody>
      </p:sp>
    </p:spTree>
    <p:extLst>
      <p:ext uri="{BB962C8B-B14F-4D97-AF65-F5344CB8AC3E}">
        <p14:creationId xmlns:p14="http://schemas.microsoft.com/office/powerpoint/2010/main" val="3924500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5641"/>
            <a:ext cx="9151168" cy="457898"/>
            <a:chOff x="539552" y="145169"/>
            <a:chExt cx="8070851" cy="489928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59342"/>
              <a:ext cx="8070851" cy="461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914296" marR="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Мискантус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и Экология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BD1E3D-CEBC-4803-B16E-263F38DD0B42}"/>
              </a:ext>
            </a:extLst>
          </p:cNvPr>
          <p:cNvSpPr/>
          <p:nvPr/>
        </p:nvSpPr>
        <p:spPr>
          <a:xfrm>
            <a:off x="975651" y="986960"/>
            <a:ext cx="2149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Биоразнообразие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D184AE-89F9-4501-8B46-1F2760C21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1484784"/>
            <a:ext cx="2091109" cy="129246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12827E-5578-42D8-91A5-2F374C6B2E50}"/>
              </a:ext>
            </a:extLst>
          </p:cNvPr>
          <p:cNvSpPr/>
          <p:nvPr/>
        </p:nvSpPr>
        <p:spPr>
          <a:xfrm>
            <a:off x="975651" y="1356292"/>
            <a:ext cx="764062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Установлено, что зимняя вегетативная структура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обеспечивает важный покров и ресурс среды обитания с высоким уровнем разнообразия по сравнению с однолетними культурами. Этот эффект был особенно очевиден для насекомых, мух и птиц. Флора под стеблестоем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дает пищу бабочкам, другим насекомым и их хищникам, а также 40 видам птиц.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Плантации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способствуют разнообразию сообществ дождевых червей даже в интенсивных сельскохозяйственных ландшафтах. Количество видов дождевых червей на квадратный метр составляло 5,1 для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для кукурузы и 6,4 для паров (полностью необслуживаемых земель). Бактериальная активность некоторых бактерий, принадлежащих к группе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протеобактерий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почти удваивается в присутствии экссудатов корней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Плотный стеблевой навес работает как защита для других форм жизни, обеспечивая среду обитания для птиц, насекомых и мелких млекопитающих (бурый заяц, горностай, мыши, полевка, лиса и кролик). Стеблестой действует как гнездовая среда обитания и коридор дикой природы, соединяющий разные места обитания.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служат барьером для химического выщелачивания в эти ключевые места обитания.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9775A-9415-420E-961F-51885521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296" y="2961815"/>
            <a:ext cx="2091109" cy="157290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727DE4-34AA-43AE-BD1E-3E6E58158C99}"/>
              </a:ext>
            </a:extLst>
          </p:cNvPr>
          <p:cNvSpPr/>
          <p:nvPr/>
        </p:nvSpPr>
        <p:spPr>
          <a:xfrm>
            <a:off x="5231904" y="6165811"/>
            <a:ext cx="6048672" cy="291170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обеспечивает лучшее биоразнообразие, чем зерновые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333597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5641"/>
            <a:ext cx="9151168" cy="457898"/>
            <a:chOff x="539552" y="145169"/>
            <a:chExt cx="8070851" cy="489928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59342"/>
              <a:ext cx="8070851" cy="461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914296" marR="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Мискантус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и Экология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A3ACCD-07EB-4CAA-99CE-5DDFC80E855D}"/>
              </a:ext>
            </a:extLst>
          </p:cNvPr>
          <p:cNvSpPr/>
          <p:nvPr/>
        </p:nvSpPr>
        <p:spPr>
          <a:xfrm>
            <a:off x="1343472" y="1074509"/>
            <a:ext cx="1942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6EABF9-E27A-434F-A1E6-2A9CF9604665}"/>
              </a:ext>
            </a:extLst>
          </p:cNvPr>
          <p:cNvSpPr/>
          <p:nvPr/>
        </p:nvSpPr>
        <p:spPr>
          <a:xfrm>
            <a:off x="1343472" y="1497002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способствует значительному улучшению качества воды из-за значительно меньшего выщелачивания нитратов из-за низких или нулевых потребностей в удобрениях, постоянного присутствия азота в корнях растения и эффективной внутренней рециркуляции питательных веществ.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Недавнее исследование показало, что 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было в девять раз меньше подземных потерь нитратов по сравнению с кукурузой или кукурузой, выращиваемой в севообороте с соевыми бобами.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3F6F77-D89E-431D-B672-0E818FE07D7E}"/>
              </a:ext>
            </a:extLst>
          </p:cNvPr>
          <p:cNvSpPr/>
          <p:nvPr/>
        </p:nvSpPr>
        <p:spPr>
          <a:xfrm>
            <a:off x="1338466" y="3874905"/>
            <a:ext cx="1911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Инвазивность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F7AE44-BF92-4FF8-BEF8-007547C2DAA9}"/>
              </a:ext>
            </a:extLst>
          </p:cNvPr>
          <p:cNvSpPr/>
          <p:nvPr/>
        </p:nvSpPr>
        <p:spPr>
          <a:xfrm>
            <a:off x="1346198" y="4410710"/>
            <a:ext cx="9368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Прородители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Miscanthus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×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giganteus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обеих сторон: M.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sinensis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M.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sacchariflorus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являются потенциально инвазивными видами, поскольку оба они дают жизнеспособные семена, однако M. x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giganteus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 дает жизнеспособных семян, и за все время исследований и промышленной культивации не было сообщений об угрозе распространения роста корневища от долгосрочных коммерческих плантаций до соседних пахотных земель.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B2CC4-AF04-4D25-819A-D3DB47722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10113"/>
          <a:stretch/>
        </p:blipFill>
        <p:spPr>
          <a:xfrm>
            <a:off x="8328248" y="1340810"/>
            <a:ext cx="2736304" cy="29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36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0" name="Группа 19"/>
          <p:cNvGrpSpPr>
            <a:grpSpLocks/>
          </p:cNvGrpSpPr>
          <p:nvPr/>
        </p:nvGrpSpPr>
        <p:grpSpPr bwMode="auto">
          <a:xfrm>
            <a:off x="1415480" y="365641"/>
            <a:ext cx="9151168" cy="457898"/>
            <a:chOff x="539552" y="145169"/>
            <a:chExt cx="8070851" cy="489928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39552" y="159342"/>
              <a:ext cx="8070851" cy="4610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marL="914296" marR="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Мискантус</a:t>
              </a:r>
              <a:r>
                <a:rPr kumimoji="0" lang="ru-RU" alt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и Экология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45169"/>
              <a:ext cx="503858" cy="48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BDD8EE-9C3E-455F-83D3-30530814795F}"/>
              </a:ext>
            </a:extLst>
          </p:cNvPr>
          <p:cNvSpPr/>
          <p:nvPr/>
        </p:nvSpPr>
        <p:spPr>
          <a:xfrm>
            <a:off x="1209945" y="955403"/>
            <a:ext cx="354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плодородия почвы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70FC7F-FB9B-4913-8F30-C995BBF86D6A}"/>
              </a:ext>
            </a:extLst>
          </p:cNvPr>
          <p:cNvSpPr/>
          <p:nvPr/>
        </p:nvSpPr>
        <p:spPr>
          <a:xfrm>
            <a:off x="1209945" y="3645024"/>
            <a:ext cx="63982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Волокнистая, обширная корневая система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отсутствие обработки почвы повышает инфильтрацию, гидравлическую проводимость и хранение воды по сравнению с ежегодными пропашными культурами.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Полезной особенностью является способность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улучшать качество почвы даже на загрязненных участках. Например, существует большой потенциал для увеличения урожайности на загрязненных маргинальных землях с низким содержанием питательных веществ путем их удобрения иловым осадком сточных вод. Эта практика дает трехкратное преимущество: повышение продуктивности почвы, повышение урожайности биомассы и снижение затрат на захоронение иловых осадков сточных вод.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F95848-5B3D-45FB-974C-69A8C05815F4}"/>
              </a:ext>
            </a:extLst>
          </p:cNvPr>
          <p:cNvSpPr/>
          <p:nvPr/>
        </p:nvSpPr>
        <p:spPr>
          <a:xfrm>
            <a:off x="1209945" y="1320578"/>
            <a:ext cx="7766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Научные исследования демонстрируют положительное влияние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препятствие эрозии почвы,  восстановление здоровья и плодородия почв за счет естественного увеличения углерода и органических веществ в почве, которые важны для процессов агрегации и восстановления частиц почвы.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средней глинистой почве, содержащей 1,5-2% органического вещества почвы, зарегистрировано увеличение органического вещества на 1,6-3,8% в год.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15 лет урожай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может увеличить содержание органических веществ в почве на 55%. При каждом увеличении органического вещества на 1% способность удерживать влагу в почве (эффект губки) увеличивается на 3%, что делает эти культуры стратегическим инструментом управления рисками наводнений.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F0A45-F7FC-4C43-8A0B-6BB41EF2A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35" t="20601" r="19536" b="41600"/>
          <a:stretch/>
        </p:blipFill>
        <p:spPr>
          <a:xfrm>
            <a:off x="9307006" y="1366904"/>
            <a:ext cx="2208245" cy="1656184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5E741EF3-15F6-4C8F-9B88-A9A51B9507D0}"/>
              </a:ext>
            </a:extLst>
          </p:cNvPr>
          <p:cNvGraphicFramePr>
            <a:graphicFrameLocks noGrp="1"/>
          </p:cNvGraphicFramePr>
          <p:nvPr/>
        </p:nvGraphicFramePr>
        <p:xfrm>
          <a:off x="7967466" y="4199157"/>
          <a:ext cx="35632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31">
                  <a:extLst>
                    <a:ext uri="{9D8B030D-6E8A-4147-A177-3AD203B41FA5}">
                      <a16:colId xmlns:a16="http://schemas.microsoft.com/office/drawing/2014/main" val="36648706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592306634"/>
                    </a:ext>
                  </a:extLst>
                </a:gridCol>
                <a:gridCol w="933988">
                  <a:extLst>
                    <a:ext uri="{9D8B030D-6E8A-4147-A177-3AD203B41FA5}">
                      <a16:colId xmlns:a16="http://schemas.microsoft.com/office/drawing/2014/main" val="2991396621"/>
                    </a:ext>
                  </a:extLst>
                </a:gridCol>
                <a:gridCol w="740577">
                  <a:extLst>
                    <a:ext uri="{9D8B030D-6E8A-4147-A177-3AD203B41FA5}">
                      <a16:colId xmlns:a16="http://schemas.microsoft.com/office/drawing/2014/main" val="875133002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r>
                        <a:rPr lang="ru-RU" sz="1100" dirty="0"/>
                        <a:t>Слой почвы, см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Перед закладкой плантации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После 3-го года жизни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После 9-го года жизни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46857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100" b="1" dirty="0"/>
                        <a:t>0-20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3,16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832933"/>
                  </a:ext>
                </a:extLst>
              </a:tr>
              <a:tr h="211168">
                <a:tc>
                  <a:txBody>
                    <a:bodyPr/>
                    <a:lstStyle/>
                    <a:p>
                      <a:r>
                        <a:rPr lang="ru-RU" sz="1100" b="1" dirty="0"/>
                        <a:t>20-40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037555"/>
                  </a:ext>
                </a:extLst>
              </a:tr>
              <a:tr h="255360">
                <a:tc>
                  <a:txBody>
                    <a:bodyPr/>
                    <a:lstStyle/>
                    <a:p>
                      <a:r>
                        <a:rPr lang="ru-RU" sz="1100" b="1" dirty="0"/>
                        <a:t>40-60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124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1100" b="1" dirty="0"/>
                        <a:t>60-80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679415"/>
                  </a:ext>
                </a:extLst>
              </a:tr>
              <a:tr h="188208">
                <a:tc>
                  <a:txBody>
                    <a:bodyPr/>
                    <a:lstStyle/>
                    <a:p>
                      <a:r>
                        <a:rPr lang="ru-RU" sz="1100" b="1" dirty="0"/>
                        <a:t>80-100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828098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FA5CA6-6DF1-45D9-B58B-F3CC7FF1BC9F}"/>
              </a:ext>
            </a:extLst>
          </p:cNvPr>
          <p:cNvSpPr/>
          <p:nvPr/>
        </p:nvSpPr>
        <p:spPr>
          <a:xfrm>
            <a:off x="7901641" y="3645024"/>
            <a:ext cx="36290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Динамика содержания гумуса в метровом слое почвы при выращивании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мискантуса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гигантского.% </a:t>
            </a:r>
          </a:p>
        </p:txBody>
      </p:sp>
    </p:spTree>
    <p:extLst>
      <p:ext uri="{BB962C8B-B14F-4D97-AF65-F5344CB8AC3E}">
        <p14:creationId xmlns:p14="http://schemas.microsoft.com/office/powerpoint/2010/main" val="3041610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13768-9BE9-48E5-A26D-5E620413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13" y="697755"/>
            <a:ext cx="8474174" cy="5462489"/>
          </a:xfrm>
          <a:prstGeom prst="rect">
            <a:avLst/>
          </a:prstGeom>
        </p:spPr>
      </p:pic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8496" y="6136679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86440AF-1E30-4736-B835-2366F65E60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767408" y="158752"/>
            <a:ext cx="10801200" cy="461963"/>
            <a:chOff x="611560" y="159022"/>
            <a:chExt cx="8075240" cy="461666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Потенциальный масштаб сырьевой базы из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Мискантуса</a:t>
              </a:r>
              <a:r>
                <a:rPr lang="ru-RU" altLang="ru-RU" sz="22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и </a:t>
              </a:r>
              <a:r>
                <a:rPr lang="ru-RU" altLang="ru-RU" sz="2200" b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Павловнии</a:t>
              </a:r>
              <a:endPara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7" descr="\\andritz.com\Unit\PPF\Sales\_Projects\Croatia\Q-028274_Pan_Papir_Miscanthus_Trial_offer\06_Meetings_Presentations\florid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59022"/>
              <a:ext cx="376845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Прямоугольник 9"/>
          <p:cNvSpPr/>
          <p:nvPr/>
        </p:nvSpPr>
        <p:spPr>
          <a:xfrm>
            <a:off x="695400" y="6081248"/>
            <a:ext cx="10585176" cy="688843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92" dirty="0"/>
              <a:t>По нашим оценкам, в ближайшие 10 лет, на базе неиспользуемых земель с/х назначения в регионах присутствия и потенциально близких к целевым рынкам, возможно сформировать плантации для сырьевого обеспечения проектов развития мощностью  4 – 5 </a:t>
            </a:r>
            <a:r>
              <a:rPr lang="ru-RU" sz="1292" dirty="0" err="1"/>
              <a:t>млн.т</a:t>
            </a:r>
            <a:r>
              <a:rPr lang="ru-RU" sz="1292" dirty="0"/>
              <a:t>. в год.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2FE37DA-62B8-4DBC-B647-6379C45D2D6B}"/>
              </a:ext>
            </a:extLst>
          </p:cNvPr>
          <p:cNvSpPr/>
          <p:nvPr/>
        </p:nvSpPr>
        <p:spPr>
          <a:xfrm>
            <a:off x="1343472" y="862190"/>
            <a:ext cx="8723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auto">
              <a:spcBef>
                <a:spcPts val="600"/>
              </a:spcBef>
              <a:spcAft>
                <a:spcPts val="0"/>
              </a:spcAft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Альтернатива эвкалиптовому поясу </a:t>
            </a:r>
          </a:p>
        </p:txBody>
      </p:sp>
    </p:spTree>
    <p:extLst>
      <p:ext uri="{BB962C8B-B14F-4D97-AF65-F5344CB8AC3E}">
        <p14:creationId xmlns:p14="http://schemas.microsoft.com/office/powerpoint/2010/main" val="315992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2">
            <a:extLst>
              <a:ext uri="{FF2B5EF4-FFF2-40B4-BE49-F238E27FC236}">
                <a16:creationId xmlns:a16="http://schemas.microsoft.com/office/drawing/2014/main" id="{FCB447A1-50D0-424F-ABA4-6CC54C08C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5" t="15433" b="2188"/>
          <a:stretch/>
        </p:blipFill>
        <p:spPr bwMode="auto">
          <a:xfrm>
            <a:off x="8490742" y="1215427"/>
            <a:ext cx="2861841" cy="48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6">
            <a:extLst>
              <a:ext uri="{FF2B5EF4-FFF2-40B4-BE49-F238E27FC236}">
                <a16:creationId xmlns:a16="http://schemas.microsoft.com/office/drawing/2014/main" id="{9142964E-6757-40AB-9D74-B03CFCD4CFE2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0648"/>
            <a:ext cx="10513166" cy="461665"/>
            <a:chOff x="611560" y="159172"/>
            <a:chExt cx="8075240" cy="461369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76E4D95-1303-4511-B2A1-3897E7965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Производство бумаги и заготовка древесины</a:t>
              </a:r>
            </a:p>
          </p:txBody>
        </p:sp>
        <p:pic>
          <p:nvPicPr>
            <p:cNvPr id="6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52D4DD0D-7E96-4A7E-AD9F-26F36F820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322ED23-18A3-4792-8395-5B808B0430AF}"/>
              </a:ext>
            </a:extLst>
          </p:cNvPr>
          <p:cNvSpPr txBox="1">
            <a:spLocks/>
          </p:cNvSpPr>
          <p:nvPr/>
        </p:nvSpPr>
        <p:spPr>
          <a:xfrm>
            <a:off x="1343094" y="1232034"/>
            <a:ext cx="6913146" cy="50772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30-40% заготовленной древесины в мире идет на производство бумаги.</a:t>
            </a:r>
          </a:p>
          <a:p>
            <a:r>
              <a:rPr lang="ru-RU" sz="2800" dirty="0"/>
              <a:t>Мировое потребление бумажной продукции в ХХ веке возросло в 20 раз (</a:t>
            </a: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World Watch Institute</a:t>
            </a:r>
            <a:r>
              <a:rPr lang="ru-RU" sz="2800" dirty="0"/>
              <a:t>).</a:t>
            </a:r>
          </a:p>
          <a:p>
            <a:r>
              <a:rPr lang="en-US" sz="2800" dirty="0"/>
              <a:t>71% </a:t>
            </a:r>
            <a:r>
              <a:rPr lang="ru-RU" sz="2800" dirty="0"/>
              <a:t>древесины, идущей на производство бумаги, заготавливается в лесах, имеющих высокую природоохранную ценность с высоким биоразнообразием (</a:t>
            </a: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World Business Council for Sustainable Development</a:t>
            </a:r>
            <a:r>
              <a:rPr lang="ru-RU" sz="2800" dirty="0"/>
              <a:t>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DF9461-6D64-4712-A926-E280026C8D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828" t="2446" r="91687" b="87104"/>
          <a:stretch/>
        </p:blipFill>
        <p:spPr>
          <a:xfrm>
            <a:off x="611551" y="1249822"/>
            <a:ext cx="731543" cy="8830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47B03-4DDD-4B7B-B5D4-8F226499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0" y="980728"/>
            <a:ext cx="10961558" cy="5852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0D5B00-72C4-4759-97DF-EDD5A4564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42" y="1988840"/>
            <a:ext cx="11209554" cy="315701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50D4D1B-1E9A-454B-B576-3459B748E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16" y="158902"/>
            <a:ext cx="1020986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 prstMaterial="dkEdge">
            <a:bevelT/>
            <a:bevelB/>
            <a:contourClr>
              <a:schemeClr val="bg1"/>
            </a:contourClr>
          </a:sp3d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Пилотный региональный проект </a:t>
            </a:r>
            <a:r>
              <a:rPr lang="ru-RU" altLang="ru-RU" sz="2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Мискантус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2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Павловния</a:t>
            </a:r>
            <a:endParaRPr lang="ru-RU" altLang="ru-RU" sz="2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\\andritz.com\Unit\PPF\Sales\_Projects\Croatia\Q-028274_Pan_Papir_Miscanthus_Trial_offer\06_Meetings_Presentations\florid1.jpg">
            <a:extLst>
              <a:ext uri="{FF2B5EF4-FFF2-40B4-BE49-F238E27FC236}">
                <a16:creationId xmlns:a16="http://schemas.microsoft.com/office/drawing/2014/main" id="{FDDE2AE4-0473-4BC4-9172-58FDCE67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716" y="178920"/>
            <a:ext cx="6480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3746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47B03-4DDD-4B7B-B5D4-8F226499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356196"/>
            <a:ext cx="10961558" cy="585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77AD3-D444-435C-97C3-CA016A62F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268760"/>
            <a:ext cx="3913971" cy="298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43247-DEBF-469B-BBE3-400E2C338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1" y="1853842"/>
            <a:ext cx="10961558" cy="40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6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47B03-4DDD-4B7B-B5D4-8F226499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356196"/>
            <a:ext cx="10961558" cy="5852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D9F0E-FF47-4955-9B80-DD0E9078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644" y="1446166"/>
            <a:ext cx="7404135" cy="23428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D3CDF-2410-4680-92A6-B225EF9C1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1" y="1880492"/>
            <a:ext cx="2909889" cy="10930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5639E-A188-416F-A0A5-4D282EB9F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0" y="1080777"/>
            <a:ext cx="3913971" cy="298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832AEF-4B96-4110-B44F-6EDEC3B30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464" y="4005064"/>
            <a:ext cx="7457315" cy="22034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08B2C8-DDCA-4ECC-B09D-7CECD1E43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61" y="5158916"/>
            <a:ext cx="3488407" cy="17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3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0"/>
          <p:cNvSpPr>
            <a:spLocks noGrp="1" noChangeArrowheads="1"/>
          </p:cNvSpPr>
          <p:nvPr>
            <p:ph type="title"/>
          </p:nvPr>
        </p:nvSpPr>
        <p:spPr>
          <a:xfrm>
            <a:off x="551384" y="908720"/>
            <a:ext cx="10801200" cy="3744416"/>
          </a:xfrm>
        </p:spPr>
        <p:txBody>
          <a:bodyPr/>
          <a:lstStyle/>
          <a:p>
            <a:r>
              <a:rPr lang="ru-RU" altLang="ru-RU" sz="6000" b="1" dirty="0" err="1">
                <a:solidFill>
                  <a:schemeClr val="bg2">
                    <a:lumMod val="50000"/>
                  </a:schemeClr>
                </a:solidFill>
              </a:rPr>
              <a:t>Мискантус</a:t>
            </a:r>
            <a:r>
              <a:rPr lang="ru-RU" altLang="ru-RU" sz="6000" b="1" dirty="0">
                <a:solidFill>
                  <a:schemeClr val="bg2">
                    <a:lumMod val="50000"/>
                  </a:schemeClr>
                </a:solidFill>
              </a:rPr>
              <a:t> + </a:t>
            </a:r>
            <a:r>
              <a:rPr lang="ru-RU" altLang="ru-RU" sz="6000" b="1" dirty="0" err="1">
                <a:solidFill>
                  <a:schemeClr val="bg2">
                    <a:lumMod val="50000"/>
                  </a:schemeClr>
                </a:solidFill>
              </a:rPr>
              <a:t>Павловния</a:t>
            </a:r>
            <a:r>
              <a:rPr lang="ru-RU" altLang="ru-RU" sz="6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br>
              <a:rPr lang="ru-RU" altLang="ru-RU" b="1" dirty="0"/>
            </a:br>
            <a:r>
              <a:rPr lang="ru-RU" altLang="ru-RU" sz="5400" b="1" dirty="0"/>
              <a:t>выращивание </a:t>
            </a:r>
            <a:r>
              <a:rPr lang="ru-RU" altLang="ru-RU" sz="5400" b="1" dirty="0">
                <a:solidFill>
                  <a:srgbClr val="00B050"/>
                </a:solidFill>
              </a:rPr>
              <a:t>экологически чистого </a:t>
            </a:r>
            <a:r>
              <a:rPr lang="ru-RU" altLang="ru-RU" sz="5400" b="1" dirty="0"/>
              <a:t>будущего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28182EA-7974-415F-8A63-C52F0B7C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4797152"/>
            <a:ext cx="820891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6211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>
            <a:extLst>
              <a:ext uri="{FF2B5EF4-FFF2-40B4-BE49-F238E27FC236}">
                <a16:creationId xmlns:a16="http://schemas.microsoft.com/office/drawing/2014/main" id="{697BDF93-EF3A-4553-9941-414B666822B1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0648"/>
            <a:ext cx="10513166" cy="461665"/>
            <a:chOff x="611560" y="159172"/>
            <a:chExt cx="8075240" cy="461369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6958E01C-4189-42EA-9EEB-4A9CB2497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Экологические проблемы в ЦБП</a:t>
              </a:r>
            </a:p>
          </p:txBody>
        </p:sp>
        <p:pic>
          <p:nvPicPr>
            <p:cNvPr id="5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B704C298-C0BD-491C-840B-FD89CFA59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E1F5E8-CE23-4058-A96A-471D260AC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052736"/>
            <a:ext cx="4616605" cy="1496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2B5C85-96F6-41DF-AC2A-7DBA30460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2785487"/>
            <a:ext cx="4627097" cy="14885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9CEE7-5D1D-4AFE-BAB6-657FFE09E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206" y="4509874"/>
            <a:ext cx="4613054" cy="14885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FF5F38-DCD0-45DD-933C-4A5239A98A31}"/>
              </a:ext>
            </a:extLst>
          </p:cNvPr>
          <p:cNvSpPr/>
          <p:nvPr/>
        </p:nvSpPr>
        <p:spPr>
          <a:xfrm>
            <a:off x="1351456" y="1539575"/>
            <a:ext cx="2123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n-lt"/>
              </a:rPr>
              <a:t>Вырубка лесов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2C1A09-6432-42F5-BC97-AC9081D87FB9}"/>
              </a:ext>
            </a:extLst>
          </p:cNvPr>
          <p:cNvSpPr/>
          <p:nvPr/>
        </p:nvSpPr>
        <p:spPr>
          <a:xfrm>
            <a:off x="1351456" y="2836367"/>
            <a:ext cx="4337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</a:rPr>
              <a:t>Выбросы в атмосферу оксидированных серных</a:t>
            </a:r>
          </a:p>
          <a:p>
            <a:r>
              <a:rPr lang="ru-RU" sz="2400" dirty="0">
                <a:latin typeface="+mn-lt"/>
              </a:rPr>
              <a:t>соединении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ED491-3D43-4BB0-A511-741EE2BC49DB}"/>
              </a:ext>
            </a:extLst>
          </p:cNvPr>
          <p:cNvSpPr/>
          <p:nvPr/>
        </p:nvSpPr>
        <p:spPr>
          <a:xfrm>
            <a:off x="1332145" y="4561643"/>
            <a:ext cx="4140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</a:rPr>
              <a:t>Загрязнение воды около целлюлозно-бумажных комбинатов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86D021-FEF5-4D15-92C2-BA251B1EA1EB}"/>
              </a:ext>
            </a:extLst>
          </p:cNvPr>
          <p:cNvSpPr/>
          <p:nvPr/>
        </p:nvSpPr>
        <p:spPr>
          <a:xfrm>
            <a:off x="1359024" y="6298848"/>
            <a:ext cx="4953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ИСТОЧНИК: </a:t>
            </a:r>
            <a:r>
              <a:rPr lang="en-US" sz="900" dirty="0"/>
              <a:t>PwC</a:t>
            </a:r>
            <a:endParaRPr lang="ru-RU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>
            <a:extLst>
              <a:ext uri="{FF2B5EF4-FFF2-40B4-BE49-F238E27FC236}">
                <a16:creationId xmlns:a16="http://schemas.microsoft.com/office/drawing/2014/main" id="{697BDF93-EF3A-4553-9941-414B666822B1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0648"/>
            <a:ext cx="10513166" cy="461665"/>
            <a:chOff x="611560" y="159172"/>
            <a:chExt cx="8075240" cy="461369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6958E01C-4189-42EA-9EEB-4A9CB2497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Мировые экологические тенденции в ЦБП</a:t>
              </a:r>
            </a:p>
          </p:txBody>
        </p:sp>
        <p:pic>
          <p:nvPicPr>
            <p:cNvPr id="5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B704C298-C0BD-491C-840B-FD89CFA59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86D021-FEF5-4D15-92C2-BA251B1EA1EB}"/>
              </a:ext>
            </a:extLst>
          </p:cNvPr>
          <p:cNvSpPr/>
          <p:nvPr/>
        </p:nvSpPr>
        <p:spPr>
          <a:xfrm>
            <a:off x="1118323" y="6298848"/>
            <a:ext cx="4953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ИСТОЧНИК: </a:t>
            </a:r>
            <a:r>
              <a:rPr lang="en-US" sz="900" dirty="0"/>
              <a:t>PwC</a:t>
            </a:r>
            <a:endParaRPr lang="ru-RU" sz="9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45CC09-EB4C-4739-804C-E8FF7866B7D6}"/>
              </a:ext>
            </a:extLst>
          </p:cNvPr>
          <p:cNvSpPr/>
          <p:nvPr/>
        </p:nvSpPr>
        <p:spPr>
          <a:xfrm>
            <a:off x="3359696" y="5951021"/>
            <a:ext cx="7992887" cy="646331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Конкуренция за ресурсы (объем лесных массивов сокращается с каждым годом), это создает дефицит ресурса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4A9864D-8A54-49AE-A9E8-595A46F014FD}"/>
              </a:ext>
            </a:extLst>
          </p:cNvPr>
          <p:cNvSpPr txBox="1">
            <a:spLocks/>
          </p:cNvSpPr>
          <p:nvPr/>
        </p:nvSpPr>
        <p:spPr>
          <a:xfrm>
            <a:off x="2927648" y="1045360"/>
            <a:ext cx="8497323" cy="4579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Рост интереса западных стран на возобновляемую энергию и биотопливо;</a:t>
            </a:r>
          </a:p>
          <a:p>
            <a:r>
              <a:rPr lang="ru-RU" sz="2800" dirty="0"/>
              <a:t>Увеличение использования биотоплива	и продуктов органической химии из волокон древесины;</a:t>
            </a:r>
          </a:p>
          <a:p>
            <a:r>
              <a:rPr lang="ru-RU" sz="2800" dirty="0"/>
              <a:t>Целлюлоза – увеличение производства из-за роста спроса на средства гигиены на развивающихся рынках;</a:t>
            </a:r>
          </a:p>
          <a:p>
            <a:r>
              <a:rPr lang="ru-RU" sz="2800" dirty="0"/>
              <a:t>Все больше лесных ресурсов необходимо для обеспечения спроса на древесное волокно для производства биотоплива.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94E677-BEB7-4BE2-8FFC-A9D083CB3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53"/>
          <a:stretch/>
        </p:blipFill>
        <p:spPr>
          <a:xfrm>
            <a:off x="867873" y="1140914"/>
            <a:ext cx="1809325" cy="15882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BA6210-4567-4890-BFA1-EC5E1C752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0" t="3908" r="3871" b="5534"/>
          <a:stretch/>
        </p:blipFill>
        <p:spPr>
          <a:xfrm>
            <a:off x="867873" y="4142402"/>
            <a:ext cx="1809325" cy="15188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F10FC2-1668-40CD-B329-2FB9A8704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91" b="6744"/>
          <a:stretch/>
        </p:blipFill>
        <p:spPr>
          <a:xfrm>
            <a:off x="867873" y="2827066"/>
            <a:ext cx="1809325" cy="12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>
            <a:extLst>
              <a:ext uri="{FF2B5EF4-FFF2-40B4-BE49-F238E27FC236}">
                <a16:creationId xmlns:a16="http://schemas.microsoft.com/office/drawing/2014/main" id="{A308B5D6-8DF0-4C73-85A9-832118279C27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0648"/>
            <a:ext cx="10513166" cy="461665"/>
            <a:chOff x="611560" y="159172"/>
            <a:chExt cx="8075240" cy="461369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11D1A4A-1261-4236-8653-46033CEDB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Стратегия </a:t>
              </a:r>
              <a:r>
                <a:rPr lang="en-US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WWF </a:t>
              </a: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трансформации ЦБП и рынка</a:t>
              </a:r>
            </a:p>
          </p:txBody>
        </p:sp>
        <p:pic>
          <p:nvPicPr>
            <p:cNvPr id="5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F7310415-3F89-44B6-B586-CF561B0E3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E51506-4DA7-49F1-96C9-EB5EF4CC3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828" t="2446" r="91687" b="87104"/>
          <a:stretch/>
        </p:blipFill>
        <p:spPr>
          <a:xfrm>
            <a:off x="611551" y="1249822"/>
            <a:ext cx="731543" cy="88303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B75846B-C5FD-460D-8829-714D84678D4B}"/>
              </a:ext>
            </a:extLst>
          </p:cNvPr>
          <p:cNvSpPr txBox="1">
            <a:spLocks/>
          </p:cNvSpPr>
          <p:nvPr/>
        </p:nvSpPr>
        <p:spPr>
          <a:xfrm>
            <a:off x="1559496" y="1232034"/>
            <a:ext cx="9793086" cy="45799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Существующие и проектируемые ЦБК не должны разрушать леса высокой природоохранной ценности в приоритетных </a:t>
            </a:r>
            <a:r>
              <a:rPr lang="ru-RU" sz="2800" dirty="0" err="1"/>
              <a:t>экорегионах</a:t>
            </a:r>
            <a:r>
              <a:rPr lang="ru-RU" sz="2800" dirty="0"/>
              <a:t>.</a:t>
            </a:r>
          </a:p>
          <a:p>
            <a:r>
              <a:rPr lang="ru-RU" sz="2800" dirty="0"/>
              <a:t>Более широкое использование «плантаций нового поколения» для производства целлюлозного сырья.</a:t>
            </a:r>
          </a:p>
          <a:p>
            <a:r>
              <a:rPr lang="ru-RU" sz="2800" dirty="0"/>
              <a:t>Ответственное потребление: Потребители бумаги переходят на использование продукции с наименьшим экологическим следом.</a:t>
            </a:r>
          </a:p>
          <a:p>
            <a:r>
              <a:rPr lang="ru-RU" sz="2800" dirty="0"/>
              <a:t>Свободный доступ к бумажной продукции повсеместно при снижении ее расточительного потребления.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6">
            <a:extLst>
              <a:ext uri="{FF2B5EF4-FFF2-40B4-BE49-F238E27FC236}">
                <a16:creationId xmlns:a16="http://schemas.microsoft.com/office/drawing/2014/main" id="{60C984FC-C86E-44AA-A60E-FC621EA01723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37132"/>
            <a:ext cx="10513166" cy="461665"/>
            <a:chOff x="611560" y="159172"/>
            <a:chExt cx="8075240" cy="461368"/>
          </a:xfrm>
        </p:grpSpPr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CA3573EC-93E3-4D3B-9143-0C5941D73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Стратегическая задача Российского ЦБП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AF143FDA-3399-40C1-BE96-D73F79F54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DC55868-EC22-45CE-8EB5-414CEE38BF67}"/>
              </a:ext>
            </a:extLst>
          </p:cNvPr>
          <p:cNvSpPr/>
          <p:nvPr/>
        </p:nvSpPr>
        <p:spPr>
          <a:xfrm>
            <a:off x="849786" y="6343870"/>
            <a:ext cx="4953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/>
              <a:t>ИСТОЧНИК: </a:t>
            </a:r>
            <a:r>
              <a:rPr lang="en-US" sz="900" dirty="0"/>
              <a:t>Forest Stewardship Council</a:t>
            </a:r>
            <a:endParaRPr lang="ru-RU" sz="9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6EB2C4-56E0-4CCB-88AB-13C0D8FA827F}"/>
              </a:ext>
            </a:extLst>
          </p:cNvPr>
          <p:cNvSpPr/>
          <p:nvPr/>
        </p:nvSpPr>
        <p:spPr>
          <a:xfrm>
            <a:off x="2171564" y="1064453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условиях дефицита леса во многих регионах мира вследствие развития биоэнергетики к 2025-2030 </a:t>
            </a:r>
            <a:r>
              <a:rPr lang="ru-RU" dirty="0" err="1"/>
              <a:t>гг</a:t>
            </a:r>
            <a:r>
              <a:rPr lang="ru-RU" dirty="0"/>
              <a:t>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4CA1E-4E2A-49B5-8776-0E2F29CEE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547" b="83269"/>
          <a:stretch/>
        </p:blipFill>
        <p:spPr>
          <a:xfrm>
            <a:off x="699367" y="908720"/>
            <a:ext cx="1288210" cy="112099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838E48-4920-4D28-A1BA-521113677CC0}"/>
              </a:ext>
            </a:extLst>
          </p:cNvPr>
          <p:cNvSpPr/>
          <p:nvPr/>
        </p:nvSpPr>
        <p:spPr>
          <a:xfrm>
            <a:off x="2855640" y="4238240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00"/>
                </a:solidFill>
              </a:rPr>
              <a:t>Зеленая экономика </a:t>
            </a:r>
            <a:r>
              <a:rPr lang="ru-RU" sz="1600" dirty="0">
                <a:solidFill>
                  <a:srgbClr val="006600"/>
                </a:solidFill>
              </a:rPr>
              <a:t>основана на следующих принципах:</a:t>
            </a:r>
          </a:p>
          <a:p>
            <a:pPr marL="742898" lvl="1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6600"/>
                </a:solidFill>
              </a:rPr>
              <a:t>эффективном использовании возобновляемых устойчиво используемых ресурсов;</a:t>
            </a:r>
          </a:p>
          <a:p>
            <a:pPr marL="742898" lvl="1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6600"/>
                </a:solidFill>
              </a:rPr>
              <a:t>минимизации воздействия на окружающую среду;</a:t>
            </a:r>
          </a:p>
          <a:p>
            <a:pPr marL="742898" lvl="1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6600"/>
                </a:solidFill>
              </a:rPr>
              <a:t>максимальном использовании вторичных ресурсов;</a:t>
            </a:r>
          </a:p>
          <a:p>
            <a:pPr marL="742898" lvl="1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6600"/>
                </a:solidFill>
              </a:rPr>
              <a:t>снижении углеродного следа;</a:t>
            </a:r>
          </a:p>
          <a:p>
            <a:pPr marL="742898" lvl="1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6600"/>
                </a:solidFill>
              </a:rPr>
              <a:t>сохранении биологического разнообразия.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49CFFE-E55C-4687-BEA4-FAE0E9AF09F6}"/>
              </a:ext>
            </a:extLst>
          </p:cNvPr>
          <p:cNvSpPr/>
          <p:nvPr/>
        </p:nvSpPr>
        <p:spPr>
          <a:xfrm>
            <a:off x="2423592" y="18104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Существенно большая интеграция Российского ЦБП в мировую экономику;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B5BCE8-BD16-4F84-B9C3-1EAC4F581604}"/>
              </a:ext>
            </a:extLst>
          </p:cNvPr>
          <p:cNvSpPr/>
          <p:nvPr/>
        </p:nvSpPr>
        <p:spPr>
          <a:xfrm>
            <a:off x="2423592" y="3429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Встраивание Российского ЦБП в тренды будущей зеленой экономики.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009385-7F98-4B47-8ADA-60E05ABE08EE}"/>
              </a:ext>
            </a:extLst>
          </p:cNvPr>
          <p:cNvSpPr/>
          <p:nvPr/>
        </p:nvSpPr>
        <p:spPr>
          <a:xfrm>
            <a:off x="2855640" y="257552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Интеграция в мировую экономику связана с минимизацией любых, в том числе экологических рисков для ЦБП</a:t>
            </a:r>
          </a:p>
        </p:txBody>
      </p:sp>
    </p:spTree>
    <p:extLst>
      <p:ext uri="{BB962C8B-B14F-4D97-AF65-F5344CB8AC3E}">
        <p14:creationId xmlns:p14="http://schemas.microsoft.com/office/powerpoint/2010/main" val="268879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15880" y="6164274"/>
            <a:ext cx="7056784" cy="490006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92" dirty="0"/>
              <a:t>Прирост спроса 133 </a:t>
            </a:r>
            <a:r>
              <a:rPr lang="ru-RU" sz="1292" dirty="0" err="1"/>
              <a:t>млн.тонн</a:t>
            </a:r>
            <a:r>
              <a:rPr lang="ru-RU" sz="1292" dirty="0"/>
              <a:t>. Наиболее привлекательный сегмент для российского ЦБП – производство товарной целлюлозы, макулатурного, потребительского картона и СГИ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417" y="3604762"/>
            <a:ext cx="539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Прирост спроса на Мировом Рынке к 2030г. (</a:t>
            </a:r>
            <a:r>
              <a:rPr lang="ru-RU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млн.т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в год)</a:t>
            </a:r>
          </a:p>
        </p:txBody>
      </p:sp>
      <p:grpSp>
        <p:nvGrpSpPr>
          <p:cNvPr id="20" name="Группа 6">
            <a:extLst>
              <a:ext uri="{FF2B5EF4-FFF2-40B4-BE49-F238E27FC236}">
                <a16:creationId xmlns:a16="http://schemas.microsoft.com/office/drawing/2014/main" id="{60C984FC-C86E-44AA-A60E-FC621EA01723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188640"/>
            <a:ext cx="10513166" cy="461665"/>
            <a:chOff x="611560" y="159172"/>
            <a:chExt cx="8075240" cy="461368"/>
          </a:xfrm>
        </p:grpSpPr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CA3573EC-93E3-4D3B-9143-0C5941D73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Глобальные тренды и возможности для ЦБП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AF143FDA-3399-40C1-BE96-D73F79F54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DC55868-EC22-45CE-8EB5-414CEE38BF67}"/>
              </a:ext>
            </a:extLst>
          </p:cNvPr>
          <p:cNvSpPr/>
          <p:nvPr/>
        </p:nvSpPr>
        <p:spPr>
          <a:xfrm>
            <a:off x="2207568" y="6426914"/>
            <a:ext cx="26642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ИСТОЧНИК: </a:t>
            </a:r>
            <a:r>
              <a:rPr lang="en-US" sz="900" dirty="0" err="1"/>
              <a:t>RISI;Hawkins</a:t>
            </a:r>
            <a:r>
              <a:rPr lang="en-US" sz="900" dirty="0"/>
              <a:t> Wright</a:t>
            </a:r>
            <a:endParaRPr lang="ru-RU" sz="900" dirty="0"/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4E241C0-DDB3-44E2-9284-4EA7F7C552AB}"/>
              </a:ext>
            </a:extLst>
          </p:cNvPr>
          <p:cNvGraphicFramePr>
            <a:graphicFrameLocks/>
          </p:cNvGraphicFramePr>
          <p:nvPr/>
        </p:nvGraphicFramePr>
        <p:xfrm>
          <a:off x="1153173" y="3848735"/>
          <a:ext cx="4258244" cy="231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DD7C5FE-9322-484F-BAAA-E63D1A194D3D}"/>
              </a:ext>
            </a:extLst>
          </p:cNvPr>
          <p:cNvGraphicFramePr>
            <a:graphicFrameLocks/>
          </p:cNvGraphicFramePr>
          <p:nvPr/>
        </p:nvGraphicFramePr>
        <p:xfrm>
          <a:off x="6096000" y="750654"/>
          <a:ext cx="5107738" cy="279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2D284A41-C502-49B6-9922-B65CFD227008}"/>
              </a:ext>
            </a:extLst>
          </p:cNvPr>
          <p:cNvGraphicFramePr>
            <a:graphicFrameLocks/>
          </p:cNvGraphicFramePr>
          <p:nvPr/>
        </p:nvGraphicFramePr>
        <p:xfrm>
          <a:off x="839417" y="6835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32D36EB-880C-4241-8958-EAAC19220EC2}"/>
              </a:ext>
            </a:extLst>
          </p:cNvPr>
          <p:cNvGraphicFramePr>
            <a:graphicFrameLocks/>
          </p:cNvGraphicFramePr>
          <p:nvPr/>
        </p:nvGraphicFramePr>
        <p:xfrm>
          <a:off x="6214993" y="3926402"/>
          <a:ext cx="4798810" cy="206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6FFF9F-4612-4522-8BF6-52F06FEE610B}"/>
              </a:ext>
            </a:extLst>
          </p:cNvPr>
          <p:cNvSpPr/>
          <p:nvPr/>
        </p:nvSpPr>
        <p:spPr>
          <a:xfrm>
            <a:off x="6453625" y="3574923"/>
            <a:ext cx="4392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Прирост на рынке РФ к 2030г. (</a:t>
            </a:r>
            <a:r>
              <a:rPr lang="ru-RU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млн.т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в год)</a:t>
            </a:r>
          </a:p>
        </p:txBody>
      </p:sp>
    </p:spTree>
    <p:extLst>
      <p:ext uri="{BB962C8B-B14F-4D97-AF65-F5344CB8AC3E}">
        <p14:creationId xmlns:p14="http://schemas.microsoft.com/office/powerpoint/2010/main" val="220240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6">
            <a:extLst>
              <a:ext uri="{FF2B5EF4-FFF2-40B4-BE49-F238E27FC236}">
                <a16:creationId xmlns:a16="http://schemas.microsoft.com/office/drawing/2014/main" id="{60C984FC-C86E-44AA-A60E-FC621EA01723}"/>
              </a:ext>
            </a:extLst>
          </p:cNvPr>
          <p:cNvGrpSpPr>
            <a:grpSpLocks/>
          </p:cNvGrpSpPr>
          <p:nvPr/>
        </p:nvGrpSpPr>
        <p:grpSpPr bwMode="auto">
          <a:xfrm>
            <a:off x="839417" y="269504"/>
            <a:ext cx="10513166" cy="461665"/>
            <a:chOff x="611560" y="159172"/>
            <a:chExt cx="8075240" cy="461369"/>
          </a:xfrm>
        </p:grpSpPr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CA3573EC-93E3-4D3B-9143-0C5941D73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" y="159172"/>
              <a:ext cx="8070851" cy="4613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contourW="12700" prstMaterial="dkEdge">
              <a:bevelT/>
              <a:bevelB/>
              <a:contourClr>
                <a:schemeClr val="bg1"/>
              </a:contourClr>
            </a:sp3d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ru-RU" altLang="ru-RU" sz="24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Китайский вызов как возможности для ЦБП РФ</a:t>
              </a:r>
            </a:p>
          </p:txBody>
        </p:sp>
        <p:pic>
          <p:nvPicPr>
            <p:cNvPr id="22" name="Picture 7" descr="\\andritz.com\Unit\PPF\Sales\_Projects\Croatia\Q-028274_Pan_Papir_Miscanthus_Trial_offer\06_Meetings_Presentations\florid1.jpg">
              <a:extLst>
                <a:ext uri="{FF2B5EF4-FFF2-40B4-BE49-F238E27FC236}">
                  <a16:creationId xmlns:a16="http://schemas.microsoft.com/office/drawing/2014/main" id="{AF143FDA-3399-40C1-BE96-D73F79F54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97619"/>
              <a:ext cx="387168" cy="38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DC55868-EC22-45CE-8EB5-414CEE38BF67}"/>
              </a:ext>
            </a:extLst>
          </p:cNvPr>
          <p:cNvSpPr/>
          <p:nvPr/>
        </p:nvSpPr>
        <p:spPr>
          <a:xfrm>
            <a:off x="972616" y="6234611"/>
            <a:ext cx="4953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/>
              <a:t>ИСТОЧНИК: </a:t>
            </a:r>
            <a:r>
              <a:rPr lang="en-US" sz="900" cap="all" dirty="0" err="1"/>
              <a:t>Pöyry</a:t>
            </a:r>
            <a:r>
              <a:rPr lang="en-US" sz="900" dirty="0"/>
              <a:t> </a:t>
            </a:r>
            <a:endParaRPr lang="ru-RU" sz="900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246435" y="879399"/>
            <a:ext cx="3121372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ru-RU" sz="1600" b="1" dirty="0"/>
              <a:t>Возможности в ЦБП сегодня</a:t>
            </a:r>
            <a:endParaRPr lang="en-US" sz="1600" b="1" dirty="0"/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814388" y="1380502"/>
            <a:ext cx="3985467" cy="392070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Замена пластика</a:t>
            </a:r>
            <a:r>
              <a:rPr lang="en-US" sz="1400" dirty="0"/>
              <a:t>, </a:t>
            </a:r>
            <a:r>
              <a:rPr lang="ru-RU" sz="1400" dirty="0"/>
              <a:t>упаковка и новое использование  целлюлозы и бумаги создают новые потребности</a:t>
            </a:r>
            <a:endParaRPr lang="en-US" sz="1400" dirty="0"/>
          </a:p>
          <a:p>
            <a:r>
              <a:rPr lang="ru-RU" sz="1400" dirty="0"/>
              <a:t>Запрет Китая на импорт несортированной макулатуры является возможностью для бизнеса волокна для всего мира, включая Россию</a:t>
            </a:r>
          </a:p>
          <a:p>
            <a:r>
              <a:rPr lang="ru-RU" sz="1400" dirty="0"/>
              <a:t>Дефицит волокна усиливает заграничные инвестиции Китая в целлюлозные заводы</a:t>
            </a:r>
            <a:r>
              <a:rPr lang="en-US" sz="1400" dirty="0"/>
              <a:t>, </a:t>
            </a:r>
            <a:r>
              <a:rPr lang="ru-RU" sz="1400" dirty="0"/>
              <a:t>рекуперированную бумагу и производство картона</a:t>
            </a:r>
          </a:p>
          <a:p>
            <a:r>
              <a:rPr lang="ru-RU" sz="1400" dirty="0"/>
              <a:t>Заграничные инвестиции Китая будут расти следующие 5 лет</a:t>
            </a:r>
            <a:r>
              <a:rPr lang="en-US" sz="1400" dirty="0"/>
              <a:t>. </a:t>
            </a:r>
            <a:r>
              <a:rPr lang="ru-RU" sz="1400" dirty="0"/>
              <a:t>Значительная часть недавнего глобального роста благодаря Китаю объясняется в том числе закупкой оборудования</a:t>
            </a:r>
          </a:p>
          <a:p>
            <a:pPr marL="0" indent="0">
              <a:buNone/>
            </a:pPr>
            <a:endParaRPr lang="ru-RU" sz="1200" dirty="0"/>
          </a:p>
          <a:p>
            <a:endParaRPr lang="de-CH" sz="18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39417" y="5364706"/>
            <a:ext cx="10297143" cy="688843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92" dirty="0"/>
              <a:t>Вывод: растущий спрос на картон и дефицит волокна для макулатурных картонов в Китае представляют возможность для организации производства картонов из альтернативного </a:t>
            </a:r>
            <a:r>
              <a:rPr lang="ru-RU" sz="1292" dirty="0" err="1"/>
              <a:t>недревесного</a:t>
            </a:r>
            <a:r>
              <a:rPr lang="ru-RU" sz="1292" dirty="0"/>
              <a:t> сырья, с качественными характеристиками выше макулатурных, в ценовых параметрах макулатурного картона.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DF1B6D-4D63-4E76-BEA9-465E73B33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857989"/>
            <a:ext cx="7510923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5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65ZmaUZ0SLY1xAMnA1Ww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[Web] Modern Visual Colo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BBE4F9"/>
      </a:accent1>
      <a:accent2>
        <a:srgbClr val="52ADD5"/>
      </a:accent2>
      <a:accent3>
        <a:srgbClr val="A5A5A5"/>
      </a:accent3>
      <a:accent4>
        <a:srgbClr val="FF850E"/>
      </a:accent4>
      <a:accent5>
        <a:srgbClr val="E7F5FD"/>
      </a:accent5>
      <a:accent6>
        <a:srgbClr val="FFFFFF"/>
      </a:accent6>
      <a:hlink>
        <a:srgbClr val="FF850E"/>
      </a:hlink>
      <a:folHlink>
        <a:srgbClr val="E6E7E8"/>
      </a:folHlink>
    </a:clrScheme>
    <a:fontScheme name="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BE4F9"/>
        </a:solidFill>
        <a:ln w="6350">
          <a:solidFill>
            <a:srgbClr val="969696"/>
          </a:solidFill>
          <a:miter lim="800000"/>
        </a:ln>
      </a:spPr>
      <a:bodyPr lIns="18000" tIns="18000" rIns="18000" bIns="18000"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969696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11656</TotalTime>
  <Words>3771</Words>
  <Application>Microsoft Office PowerPoint</Application>
  <PresentationFormat>Широкоэкранный</PresentationFormat>
  <Paragraphs>428</Paragraphs>
  <Slides>33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Arial Unicode MS</vt:lpstr>
      <vt:lpstr>Arial</vt:lpstr>
      <vt:lpstr>Calibri</vt:lpstr>
      <vt:lpstr>Century Gothic</vt:lpstr>
      <vt:lpstr>Symbol</vt:lpstr>
      <vt:lpstr>Times New Roman</vt:lpstr>
      <vt:lpstr>Trebuchet MS</vt:lpstr>
      <vt:lpstr>Verdana</vt:lpstr>
      <vt:lpstr>Wingdings</vt:lpstr>
      <vt:lpstr>Wingdings 3</vt:lpstr>
      <vt:lpstr>1_Тема Office</vt:lpstr>
      <vt:lpstr>1_blank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Мискантус + Павловния: выращивание экологически чистого будущего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ГИДРОТРОПНОЙ  ВАРКИ МИСКАНТУСА  И  ПЛОДОВЫХ ОБОЛОЧЕК  ОВСА</dc:title>
  <dc:creator>марина</dc:creator>
  <cp:lastModifiedBy>Сергей Воинский</cp:lastModifiedBy>
  <cp:revision>980</cp:revision>
  <cp:lastPrinted>2019-01-24T08:45:13Z</cp:lastPrinted>
  <dcterms:created xsi:type="dcterms:W3CDTF">2011-02-09T15:54:25Z</dcterms:created>
  <dcterms:modified xsi:type="dcterms:W3CDTF">2020-09-27T22:36:03Z</dcterms:modified>
</cp:coreProperties>
</file>